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4"/>
  </p:sldMasterIdLst>
  <p:notesMasterIdLst>
    <p:notesMasterId r:id="rId28"/>
  </p:notesMasterIdLst>
  <p:sldIdLst>
    <p:sldId id="275" r:id="rId5"/>
    <p:sldId id="292" r:id="rId6"/>
    <p:sldId id="320" r:id="rId7"/>
    <p:sldId id="318" r:id="rId8"/>
    <p:sldId id="319" r:id="rId9"/>
    <p:sldId id="260" r:id="rId10"/>
    <p:sldId id="277" r:id="rId11"/>
    <p:sldId id="278" r:id="rId12"/>
    <p:sldId id="321" r:id="rId13"/>
    <p:sldId id="280" r:id="rId14"/>
    <p:sldId id="281" r:id="rId15"/>
    <p:sldId id="282" r:id="rId16"/>
    <p:sldId id="283" r:id="rId17"/>
    <p:sldId id="264" r:id="rId18"/>
    <p:sldId id="268" r:id="rId19"/>
    <p:sldId id="284" r:id="rId20"/>
    <p:sldId id="285" r:id="rId21"/>
    <p:sldId id="286" r:id="rId22"/>
    <p:sldId id="287" r:id="rId23"/>
    <p:sldId id="288" r:id="rId24"/>
    <p:sldId id="289" r:id="rId25"/>
    <p:sldId id="290" r:id="rId26"/>
    <p:sldId id="322" r:id="rId27"/>
  </p:sldIdLst>
  <p:sldSz cx="9144000" cy="5143500" type="screen16x9"/>
  <p:notesSz cx="6797675" cy="9928225"/>
  <p:defaultTextStyle>
    <a:defPPr>
      <a:defRPr lang="sv-SE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ana" initials="D" lastIdx="1" clrIdx="0"/>
  <p:cmAuthor id="1" name="schratz" initials="s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B976"/>
    <a:srgbClr val="E8CF57"/>
    <a:srgbClr val="E46C50"/>
    <a:srgbClr val="93C7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4643" autoAdjust="0"/>
  </p:normalViewPr>
  <p:slideViewPr>
    <p:cSldViewPr snapToGrid="0" snapToObjects="1">
      <p:cViewPr varScale="1">
        <p:scale>
          <a:sx n="94" d="100"/>
          <a:sy n="94" d="100"/>
        </p:scale>
        <p:origin x="-462" y="-9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1414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534FBE-DC97-45A1-AEDA-CCCBF5DCDDC3}" type="datetimeFigureOut">
              <a:rPr lang="de-AT" smtClean="0"/>
              <a:pPr/>
              <a:t>13.11.2016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848E08-F6D7-4C6D-8C51-B0A2C291FA99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782459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CF9D7A-7065-48BF-AFA2-BFDE0312342D}" type="slidenum">
              <a:rPr lang="en-US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0591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9F364-6BF4-47CB-A6A0-95771FD729D4}" type="slidenum">
              <a:rPr lang="en-US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1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jpeg"/><Relationship Id="rId14" Type="http://schemas.openxmlformats.org/officeDocument/2006/relationships/image" Target="../media/image1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574" y="677407"/>
            <a:ext cx="7621451" cy="2709849"/>
          </a:xfrm>
          <a:prstGeom prst="rect">
            <a:avLst/>
          </a:prstGeom>
        </p:spPr>
      </p:pic>
      <p:grpSp>
        <p:nvGrpSpPr>
          <p:cNvPr id="20" name="Grupp 19"/>
          <p:cNvGrpSpPr/>
          <p:nvPr userDrawn="1"/>
        </p:nvGrpSpPr>
        <p:grpSpPr>
          <a:xfrm>
            <a:off x="506077" y="3856383"/>
            <a:ext cx="8136991" cy="939727"/>
            <a:chOff x="506077" y="3856383"/>
            <a:chExt cx="8136991" cy="939727"/>
          </a:xfrm>
        </p:grpSpPr>
        <p:pic>
          <p:nvPicPr>
            <p:cNvPr id="22" name="Bildobjekt 21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18126" y="3993638"/>
              <a:ext cx="1224942" cy="258409"/>
            </a:xfrm>
            <a:prstGeom prst="rect">
              <a:avLst/>
            </a:prstGeom>
          </p:spPr>
        </p:pic>
        <p:pic>
          <p:nvPicPr>
            <p:cNvPr id="23" name="Bildobjekt 22"/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80221" y="3958975"/>
              <a:ext cx="344979" cy="643096"/>
            </a:xfrm>
            <a:prstGeom prst="rect">
              <a:avLst/>
            </a:prstGeom>
          </p:spPr>
        </p:pic>
        <p:pic>
          <p:nvPicPr>
            <p:cNvPr id="24" name="Bildobjekt 23"/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56248" y="4328866"/>
              <a:ext cx="1106657" cy="273206"/>
            </a:xfrm>
            <a:prstGeom prst="rect">
              <a:avLst/>
            </a:prstGeom>
          </p:spPr>
        </p:pic>
        <p:pic>
          <p:nvPicPr>
            <p:cNvPr id="25" name="Bildobjekt 24"/>
            <p:cNvPicPr>
              <a:picLocks noChangeAspect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56248" y="3958976"/>
              <a:ext cx="1096408" cy="276663"/>
            </a:xfrm>
            <a:prstGeom prst="rect">
              <a:avLst/>
            </a:prstGeom>
          </p:spPr>
        </p:pic>
        <p:pic>
          <p:nvPicPr>
            <p:cNvPr id="26" name="Bildobjekt 25"/>
            <p:cNvPicPr>
              <a:picLocks noChangeAspect="1"/>
            </p:cNvPicPr>
            <p:nvPr userDrawn="1"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93952" y="3958975"/>
              <a:ext cx="857461" cy="643096"/>
            </a:xfrm>
            <a:prstGeom prst="rect">
              <a:avLst/>
            </a:prstGeom>
          </p:spPr>
        </p:pic>
        <p:pic>
          <p:nvPicPr>
            <p:cNvPr id="27" name="Bildobjekt 26"/>
            <p:cNvPicPr>
              <a:picLocks noChangeAspect="1"/>
            </p:cNvPicPr>
            <p:nvPr userDrawn="1"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92711" y="3958975"/>
              <a:ext cx="829179" cy="643096"/>
            </a:xfrm>
            <a:prstGeom prst="rect">
              <a:avLst/>
            </a:prstGeom>
          </p:spPr>
        </p:pic>
        <p:pic>
          <p:nvPicPr>
            <p:cNvPr id="28" name="Bildobjekt 27"/>
            <p:cNvPicPr>
              <a:picLocks noChangeAspect="1"/>
            </p:cNvPicPr>
            <p:nvPr userDrawn="1"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47883" y="3934438"/>
              <a:ext cx="1283252" cy="394429"/>
            </a:xfrm>
            <a:prstGeom prst="rect">
              <a:avLst/>
            </a:prstGeom>
          </p:spPr>
        </p:pic>
        <p:pic>
          <p:nvPicPr>
            <p:cNvPr id="29" name="Bildobjekt 28"/>
            <p:cNvPicPr>
              <a:picLocks noChangeAspect="1"/>
            </p:cNvPicPr>
            <p:nvPr userDrawn="1"/>
          </p:nvPicPr>
          <p:blipFill rotWithShape="1"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3346"/>
            <a:stretch/>
          </p:blipFill>
          <p:spPr>
            <a:xfrm>
              <a:off x="4963188" y="4395309"/>
              <a:ext cx="1284879" cy="206762"/>
            </a:xfrm>
            <a:prstGeom prst="rect">
              <a:avLst/>
            </a:prstGeom>
          </p:spPr>
        </p:pic>
        <p:pic>
          <p:nvPicPr>
            <p:cNvPr id="30" name="Bildobjekt 29"/>
            <p:cNvPicPr>
              <a:picLocks noChangeAspect="1"/>
            </p:cNvPicPr>
            <p:nvPr userDrawn="1"/>
          </p:nvPicPr>
          <p:blipFill rotWithShape="1"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508" r="8655"/>
            <a:stretch/>
          </p:blipFill>
          <p:spPr>
            <a:xfrm>
              <a:off x="6357127" y="3856383"/>
              <a:ext cx="930217" cy="861751"/>
            </a:xfrm>
            <a:prstGeom prst="rect">
              <a:avLst/>
            </a:prstGeom>
          </p:spPr>
        </p:pic>
        <p:pic>
          <p:nvPicPr>
            <p:cNvPr id="31" name="Bildobjekt 30"/>
            <p:cNvPicPr>
              <a:picLocks noChangeAspect="1"/>
            </p:cNvPicPr>
            <p:nvPr userDrawn="1"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6077" y="3965710"/>
              <a:ext cx="643096" cy="643096"/>
            </a:xfrm>
            <a:prstGeom prst="rect">
              <a:avLst/>
            </a:prstGeom>
          </p:spPr>
        </p:pic>
        <p:pic>
          <p:nvPicPr>
            <p:cNvPr id="32" name="Bildobjekt 31"/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13336" y="4336304"/>
              <a:ext cx="1224587" cy="459806"/>
            </a:xfrm>
            <a:prstGeom prst="rect">
              <a:avLst/>
            </a:prstGeom>
          </p:spPr>
        </p:pic>
      </p:grpSp>
      <p:pic>
        <p:nvPicPr>
          <p:cNvPr id="33" name="Bildobjekt 32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5624" y="157623"/>
            <a:ext cx="624598" cy="424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1370555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/>
          <p:cNvSpPr/>
          <p:nvPr userDrawn="1"/>
        </p:nvSpPr>
        <p:spPr>
          <a:xfrm>
            <a:off x="0" y="0"/>
            <a:ext cx="1206062" cy="5143500"/>
          </a:xfrm>
          <a:prstGeom prst="rect">
            <a:avLst/>
          </a:prstGeom>
          <a:solidFill>
            <a:srgbClr val="A9B97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696" y="162330"/>
            <a:ext cx="883254" cy="1032029"/>
          </a:xfrm>
          <a:prstGeom prst="rect">
            <a:avLst/>
          </a:prstGeom>
        </p:spPr>
      </p:pic>
      <p:sp>
        <p:nvSpPr>
          <p:cNvPr id="12" name="Rubrik 1"/>
          <p:cNvSpPr>
            <a:spLocks noGrp="1"/>
          </p:cNvSpPr>
          <p:nvPr>
            <p:ph type="title" hasCustomPrompt="1"/>
          </p:nvPr>
        </p:nvSpPr>
        <p:spPr>
          <a:xfrm>
            <a:off x="1395200" y="594275"/>
            <a:ext cx="7299482" cy="531141"/>
          </a:xfrm>
        </p:spPr>
        <p:txBody>
          <a:bodyPr>
            <a:normAutofit/>
          </a:bodyPr>
          <a:lstStyle>
            <a:lvl1pPr>
              <a:defRPr sz="3200" b="1" i="0" baseline="0"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sv-SE" dirty="0"/>
              <a:t>Huvudrubrik 32p</a:t>
            </a:r>
          </a:p>
        </p:txBody>
      </p:sp>
      <p:sp>
        <p:nvSpPr>
          <p:cNvPr id="16" name="Platshållare för innehåll 16"/>
          <p:cNvSpPr>
            <a:spLocks noGrp="1"/>
          </p:cNvSpPr>
          <p:nvPr>
            <p:ph sz="quarter" idx="10"/>
          </p:nvPr>
        </p:nvSpPr>
        <p:spPr>
          <a:xfrm>
            <a:off x="1406525" y="1384300"/>
            <a:ext cx="7288213" cy="3013075"/>
          </a:xfrm>
        </p:spPr>
        <p:txBody>
          <a:bodyPr/>
          <a:lstStyle>
            <a:lvl1pPr>
              <a:defRPr>
                <a:latin typeface="Verdana" charset="0"/>
                <a:ea typeface="Verdana" charset="0"/>
                <a:cs typeface="Verdana" charset="0"/>
              </a:defRPr>
            </a:lvl1pPr>
            <a:lvl2pPr>
              <a:defRPr>
                <a:latin typeface="Verdana" charset="0"/>
                <a:ea typeface="Verdana" charset="0"/>
                <a:cs typeface="Verdana" charset="0"/>
              </a:defRPr>
            </a:lvl2pPr>
            <a:lvl3pPr>
              <a:defRPr>
                <a:latin typeface="Verdana" charset="0"/>
                <a:ea typeface="Verdana" charset="0"/>
                <a:cs typeface="Verdana" charset="0"/>
              </a:defRPr>
            </a:lvl3pPr>
            <a:lvl4pPr>
              <a:defRPr>
                <a:latin typeface="Verdana" charset="0"/>
                <a:ea typeface="Verdana" charset="0"/>
                <a:cs typeface="Verdana" charset="0"/>
              </a:defRPr>
            </a:lvl4pPr>
            <a:lvl5pPr>
              <a:defRPr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732" y="3919497"/>
            <a:ext cx="624598" cy="424198"/>
          </a:xfrm>
          <a:prstGeom prst="rect">
            <a:avLst/>
          </a:prstGeom>
        </p:spPr>
      </p:pic>
      <p:sp>
        <p:nvSpPr>
          <p:cNvPr id="11" name="Rektangel 10"/>
          <p:cNvSpPr/>
          <p:nvPr userDrawn="1"/>
        </p:nvSpPr>
        <p:spPr>
          <a:xfrm>
            <a:off x="15768" y="4376726"/>
            <a:ext cx="126123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dirty="0">
                <a:latin typeface="Verdana" charset="0"/>
                <a:ea typeface="Verdana" charset="0"/>
                <a:cs typeface="Verdana" charset="0"/>
              </a:rPr>
              <a:t>The Fair Tax project is funded by the European Union’s Horizon 2020 research and innovation </a:t>
            </a:r>
            <a:r>
              <a:rPr lang="en-US" sz="600" dirty="0" err="1">
                <a:latin typeface="Verdana" charset="0"/>
                <a:ea typeface="Verdana" charset="0"/>
                <a:cs typeface="Verdana" charset="0"/>
              </a:rPr>
              <a:t>programme</a:t>
            </a:r>
            <a:r>
              <a:rPr lang="en-US" sz="600" dirty="0">
                <a:latin typeface="Verdana" charset="0"/>
                <a:ea typeface="Verdana" charset="0"/>
                <a:cs typeface="Verdana" charset="0"/>
              </a:rPr>
              <a:t> 2014-2018, grant agreement No </a:t>
            </a:r>
            <a:r>
              <a:rPr lang="en-US" sz="600" dirty="0" err="1">
                <a:latin typeface="Verdana" charset="0"/>
                <a:ea typeface="Verdana" charset="0"/>
                <a:cs typeface="Verdana" charset="0"/>
              </a:rPr>
              <a:t>FairTax</a:t>
            </a:r>
            <a:r>
              <a:rPr lang="en-US" sz="600" dirty="0">
                <a:latin typeface="Verdana" charset="0"/>
                <a:ea typeface="Verdana" charset="0"/>
                <a:cs typeface="Verdana" charset="0"/>
              </a:rPr>
              <a:t> 649439</a:t>
            </a:r>
            <a:endParaRPr lang="sv-SE" sz="600" dirty="0"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1E8ED-6887-5146-8749-61099E86CDC8}" type="slidenum">
              <a:rPr lang="sv-SE" smtClean="0"/>
              <a:pPr/>
              <a:t>‹Nr.›</a:t>
            </a:fld>
            <a:endParaRPr lang="sv-SE"/>
          </a:p>
        </p:txBody>
      </p:sp>
      <p:sp>
        <p:nvSpPr>
          <p:cNvPr id="13" name="Fußzeilenplatzhalter 1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56247442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872" userDrawn="1">
          <p15:clr>
            <a:srgbClr val="FBAE40"/>
          </p15:clr>
        </p15:guide>
        <p15:guide id="2" orient="horz" pos="373" userDrawn="1">
          <p15:clr>
            <a:srgbClr val="FBAE40"/>
          </p15:clr>
        </p15:guide>
        <p15:guide id="3" pos="884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8AECF-A8BB-45FD-99E1-DF2132729F2B}" type="slidenum">
              <a:rPr lang="sv-SE" smtClean="0"/>
              <a:pPr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28546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31E8ED-6887-5146-8749-61099E86CDC8}" type="slidenum">
              <a:rPr lang="sv-SE" smtClean="0"/>
              <a:pPr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6296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74" r:id="rId3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7.png"/><Relationship Id="rId4" Type="http://schemas.openxmlformats.org/officeDocument/2006/relationships/image" Target="../media/image16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9.emf"/><Relationship Id="rId4" Type="http://schemas.openxmlformats.org/officeDocument/2006/relationships/package" Target="../embeddings/Microsoft_Excel_Worksheet1.xlsx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143000" y="3116872"/>
            <a:ext cx="6858000" cy="485993"/>
          </a:xfrm>
        </p:spPr>
        <p:txBody>
          <a:bodyPr>
            <a:normAutofit/>
          </a:bodyPr>
          <a:lstStyle/>
          <a:p>
            <a:r>
              <a:rPr lang="nb-NO" b="1" dirty="0"/>
              <a:t>	</a:t>
            </a:r>
            <a:endParaRPr lang="de-AT" sz="2000" dirty="0"/>
          </a:p>
          <a:p>
            <a:endParaRPr lang="sv-SE" b="1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4141" y="107767"/>
            <a:ext cx="1445654" cy="1678652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4141" y="3602865"/>
            <a:ext cx="1594268" cy="1048484"/>
          </a:xfrm>
          <a:prstGeom prst="rect">
            <a:avLst/>
          </a:prstGeom>
        </p:spPr>
      </p:pic>
      <p:sp>
        <p:nvSpPr>
          <p:cNvPr id="7" name="textruta 6"/>
          <p:cNvSpPr txBox="1"/>
          <p:nvPr/>
        </p:nvSpPr>
        <p:spPr>
          <a:xfrm>
            <a:off x="4572001" y="4742645"/>
            <a:ext cx="4488287" cy="407804"/>
          </a:xfrm>
          <a:prstGeom prst="rect">
            <a:avLst/>
          </a:prstGeom>
          <a:noFill/>
        </p:spPr>
        <p:txBody>
          <a:bodyPr wrap="square" lIns="68580" tIns="34290" rIns="68580" bIns="34290" rtlCol="0" anchor="t">
            <a:spAutoFit/>
          </a:bodyPr>
          <a:lstStyle/>
          <a:p>
            <a:pPr algn="r"/>
            <a:r>
              <a:rPr lang="en-US" sz="1100" dirty="0"/>
              <a:t>The project is funded by the European Union’s Horizon 2020 research and innovation </a:t>
            </a:r>
            <a:r>
              <a:rPr lang="en-US" sz="1100" dirty="0" err="1"/>
              <a:t>programme</a:t>
            </a:r>
            <a:r>
              <a:rPr lang="en-US" sz="1100" dirty="0"/>
              <a:t> 2014-2018, grant agreement No. </a:t>
            </a:r>
            <a:r>
              <a:rPr lang="en-US" sz="1100" dirty="0" err="1"/>
              <a:t>FairTax</a:t>
            </a:r>
            <a:r>
              <a:rPr lang="en-US" sz="1100" dirty="0"/>
              <a:t> 649439</a:t>
            </a:r>
          </a:p>
        </p:txBody>
      </p:sp>
      <p:pic>
        <p:nvPicPr>
          <p:cNvPr id="9" name="Bildobjekt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392" y="3694510"/>
            <a:ext cx="6572768" cy="940594"/>
          </a:xfrm>
          <a:prstGeom prst="rect">
            <a:avLst/>
          </a:prstGeom>
        </p:spPr>
      </p:pic>
      <p:sp>
        <p:nvSpPr>
          <p:cNvPr id="11" name="Titel 1"/>
          <p:cNvSpPr txBox="1">
            <a:spLocks/>
          </p:cNvSpPr>
          <p:nvPr/>
        </p:nvSpPr>
        <p:spPr>
          <a:xfrm>
            <a:off x="892874" y="643024"/>
            <a:ext cx="7580566" cy="286115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</a:pPr>
            <a:r>
              <a:rPr lang="de-AT" sz="3200" b="1" dirty="0" smtClean="0"/>
              <a:t>EU </a:t>
            </a:r>
            <a:r>
              <a:rPr lang="de-AT" sz="3200" b="1" dirty="0" err="1" smtClean="0"/>
              <a:t>Taxes</a:t>
            </a:r>
            <a:r>
              <a:rPr lang="de-AT" sz="3200" b="1" dirty="0" smtClean="0"/>
              <a:t> </a:t>
            </a:r>
            <a:r>
              <a:rPr lang="de-AT" sz="3200" b="1" dirty="0" err="1" smtClean="0"/>
              <a:t>as</a:t>
            </a:r>
            <a:r>
              <a:rPr lang="de-AT" sz="3200" b="1" dirty="0" smtClean="0"/>
              <a:t> Instrument </a:t>
            </a:r>
            <a:r>
              <a:rPr lang="de-AT" sz="3200" b="1" dirty="0" err="1" smtClean="0"/>
              <a:t>to</a:t>
            </a:r>
            <a:r>
              <a:rPr lang="de-AT" sz="3200" b="1" dirty="0" smtClean="0"/>
              <a:t> </a:t>
            </a:r>
            <a:br>
              <a:rPr lang="de-AT" sz="3200" b="1" dirty="0" smtClean="0"/>
            </a:br>
            <a:r>
              <a:rPr lang="de-AT" sz="3200" b="1" dirty="0" err="1" smtClean="0"/>
              <a:t>Strengthen</a:t>
            </a:r>
            <a:r>
              <a:rPr lang="de-AT" sz="3200" b="1" dirty="0" smtClean="0"/>
              <a:t> </a:t>
            </a:r>
            <a:r>
              <a:rPr lang="de-AT" sz="3200" b="1" dirty="0" err="1" smtClean="0"/>
              <a:t>Sustainability</a:t>
            </a:r>
            <a:r>
              <a:rPr lang="de-AT" sz="3200" b="1" dirty="0" smtClean="0"/>
              <a:t> </a:t>
            </a:r>
            <a:r>
              <a:rPr lang="de-AT" sz="3200" b="1" dirty="0" err="1" smtClean="0"/>
              <a:t>of</a:t>
            </a:r>
            <a:r>
              <a:rPr lang="de-AT" sz="3200" b="1" dirty="0" smtClean="0"/>
              <a:t> </a:t>
            </a:r>
            <a:br>
              <a:rPr lang="de-AT" sz="3200" b="1" dirty="0" smtClean="0"/>
            </a:br>
            <a:r>
              <a:rPr lang="de-AT" sz="3200" b="1" dirty="0" smtClean="0"/>
              <a:t>Taxation </a:t>
            </a:r>
            <a:r>
              <a:rPr lang="de-AT" sz="3200" b="1" dirty="0" smtClean="0"/>
              <a:t>in </a:t>
            </a:r>
            <a:r>
              <a:rPr lang="de-AT" sz="3200" b="1" dirty="0" err="1" smtClean="0"/>
              <a:t>the</a:t>
            </a:r>
            <a:r>
              <a:rPr lang="de-AT" sz="3200" b="1" dirty="0" smtClean="0"/>
              <a:t> EU</a:t>
            </a:r>
          </a:p>
          <a:p>
            <a:pPr lvl="0" algn="ctr">
              <a:lnSpc>
                <a:spcPct val="90000"/>
              </a:lnSpc>
              <a:spcBef>
                <a:spcPct val="0"/>
              </a:spcBef>
            </a:pPr>
            <a:endParaRPr lang="de-AT" sz="3800" b="1" dirty="0"/>
          </a:p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nb-NO" sz="2600" b="1"/>
              <a:t>Margit </a:t>
            </a:r>
            <a:r>
              <a:rPr lang="nb-NO" sz="2600" b="1" smtClean="0"/>
              <a:t>Schratzenstaller</a:t>
            </a:r>
          </a:p>
          <a:p>
            <a:pPr algn="ctr">
              <a:lnSpc>
                <a:spcPct val="90000"/>
              </a:lnSpc>
              <a:spcBef>
                <a:spcPct val="0"/>
              </a:spcBef>
            </a:pPr>
            <a:endParaRPr lang="nb-NO" sz="2600" dirty="0"/>
          </a:p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nb-NO" sz="2000" dirty="0"/>
              <a:t>Austrian Institute of Economic Research </a:t>
            </a:r>
            <a:r>
              <a:rPr lang="nb-NO" sz="2000" dirty="0" smtClean="0"/>
              <a:t>WIFO </a:t>
            </a:r>
            <a:endParaRPr lang="nb-NO" sz="2000" dirty="0"/>
          </a:p>
          <a:p>
            <a:pPr algn="ctr">
              <a:lnSpc>
                <a:spcPct val="90000"/>
              </a:lnSpc>
              <a:spcBef>
                <a:spcPct val="0"/>
              </a:spcBef>
            </a:pPr>
            <a:endParaRPr lang="nb-NO" sz="1600" dirty="0"/>
          </a:p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de-AT" sz="2000" dirty="0" smtClean="0"/>
              <a:t>20th FMM Conference, </a:t>
            </a:r>
            <a:r>
              <a:rPr lang="de-AT" sz="2000" dirty="0" err="1" smtClean="0"/>
              <a:t>October</a:t>
            </a:r>
            <a:r>
              <a:rPr lang="de-AT" sz="2000" dirty="0" smtClean="0"/>
              <a:t> 22nd, </a:t>
            </a:r>
            <a:r>
              <a:rPr lang="de-AT" sz="2000" dirty="0"/>
              <a:t>2016, </a:t>
            </a:r>
            <a:r>
              <a:rPr lang="de-AT" sz="2000" dirty="0" smtClean="0"/>
              <a:t>Berlin</a:t>
            </a:r>
            <a:endParaRPr kumimoji="0" lang="de-AT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8AECF-A8BB-45FD-99E1-DF2132729F2B}" type="slidenum">
              <a:rPr lang="sv-SE" smtClean="0"/>
              <a:pPr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721607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1395200" y="706035"/>
            <a:ext cx="7299482" cy="531141"/>
          </a:xfrm>
        </p:spPr>
        <p:txBody>
          <a:bodyPr>
            <a:normAutofit fontScale="90000"/>
          </a:bodyPr>
          <a:lstStyle/>
          <a:p>
            <a:r>
              <a:rPr lang="en-US" dirty="0"/>
              <a:t>Evaluation criteria for (tax-based) EU own resources</a:t>
            </a:r>
            <a:br>
              <a:rPr lang="en-US" dirty="0"/>
            </a:b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endParaRPr lang="en-US" sz="2400" b="1" dirty="0"/>
          </a:p>
          <a:p>
            <a:pPr marL="457200" indent="-457200">
              <a:buAutoNum type="arabicPeriod"/>
            </a:pPr>
            <a:r>
              <a:rPr lang="en-US" sz="2400" dirty="0"/>
              <a:t>Criteria established by European Commission/HLGOR</a:t>
            </a:r>
          </a:p>
          <a:p>
            <a:pPr marL="457200" indent="-457200">
              <a:buAutoNum type="arabicPeriod"/>
            </a:pPr>
            <a:r>
              <a:rPr lang="en-US" sz="2400" dirty="0"/>
              <a:t>Conventional criteria in literature</a:t>
            </a:r>
          </a:p>
          <a:p>
            <a:pPr marL="457200" indent="-457200">
              <a:buAutoNum type="arabicPeriod"/>
            </a:pPr>
            <a:r>
              <a:rPr lang="en-US" sz="2400" b="1" dirty="0"/>
              <a:t>Sustainability-oriented criteria</a:t>
            </a:r>
            <a:endParaRPr lang="sv-S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1E8ED-6887-5146-8749-61099E86CDC8}" type="slidenum">
              <a:rPr lang="sv-SE" smtClean="0"/>
              <a:pPr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127713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1395200" y="706035"/>
            <a:ext cx="7299482" cy="531141"/>
          </a:xfrm>
        </p:spPr>
        <p:txBody>
          <a:bodyPr>
            <a:normAutofit fontScale="90000"/>
          </a:bodyPr>
          <a:lstStyle/>
          <a:p>
            <a:r>
              <a:rPr lang="en-US" dirty="0"/>
              <a:t>Sustainability-oriented evaluation criteria for (tax-based) EU own resources (1)</a:t>
            </a:r>
            <a:br>
              <a:rPr lang="en-US" dirty="0"/>
            </a:b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0"/>
          </p:nvPr>
        </p:nvSpPr>
        <p:spPr>
          <a:xfrm>
            <a:off x="1406525" y="1617980"/>
            <a:ext cx="7288213" cy="3013075"/>
          </a:xfrm>
        </p:spPr>
        <p:txBody>
          <a:bodyPr>
            <a:normAutofit fontScale="85000" lnSpcReduction="20000"/>
          </a:bodyPr>
          <a:lstStyle/>
          <a:p>
            <a:r>
              <a:rPr lang="en-US" sz="2800" b="1" dirty="0"/>
              <a:t>Economic sustainability</a:t>
            </a:r>
          </a:p>
          <a:p>
            <a:r>
              <a:rPr lang="en-US" sz="2400" dirty="0"/>
              <a:t>Economic growth</a:t>
            </a:r>
          </a:p>
          <a:p>
            <a:r>
              <a:rPr lang="en-US" sz="2400" dirty="0"/>
              <a:t>Fiscal sustainability</a:t>
            </a:r>
          </a:p>
          <a:p>
            <a:r>
              <a:rPr lang="en-US" sz="2400" dirty="0"/>
              <a:t>Economic welfare</a:t>
            </a:r>
          </a:p>
          <a:p>
            <a:endParaRPr lang="en-US" sz="2400" b="1" dirty="0"/>
          </a:p>
          <a:p>
            <a:r>
              <a:rPr lang="en-US" sz="2800" b="1" dirty="0"/>
              <a:t>Social sustainability</a:t>
            </a:r>
          </a:p>
          <a:p>
            <a:r>
              <a:rPr lang="en-US" sz="2400" dirty="0"/>
              <a:t>Employment</a:t>
            </a:r>
          </a:p>
          <a:p>
            <a:r>
              <a:rPr lang="en-US" sz="2400" dirty="0"/>
              <a:t>Social inclusion, cohesion and mobility</a:t>
            </a:r>
          </a:p>
          <a:p>
            <a:r>
              <a:rPr lang="en-US" sz="2400" dirty="0"/>
              <a:t>Wellbeing and quality of life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1E8ED-6887-5146-8749-61099E86CDC8}" type="slidenum">
              <a:rPr lang="sv-SE" smtClean="0"/>
              <a:pPr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385876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1395200" y="706035"/>
            <a:ext cx="7299482" cy="531141"/>
          </a:xfrm>
        </p:spPr>
        <p:txBody>
          <a:bodyPr>
            <a:normAutofit fontScale="90000"/>
          </a:bodyPr>
          <a:lstStyle/>
          <a:p>
            <a:r>
              <a:rPr lang="en-US" dirty="0"/>
              <a:t>Sustainability-oriented evaluation criteria for (tax-based) EU own resources (2)</a:t>
            </a:r>
            <a:br>
              <a:rPr lang="en-US" dirty="0"/>
            </a:b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0"/>
          </p:nvPr>
        </p:nvSpPr>
        <p:spPr>
          <a:xfrm>
            <a:off x="1406525" y="1557020"/>
            <a:ext cx="7288213" cy="3187700"/>
          </a:xfrm>
        </p:spPr>
        <p:txBody>
          <a:bodyPr>
            <a:normAutofit fontScale="62500" lnSpcReduction="20000"/>
          </a:bodyPr>
          <a:lstStyle/>
          <a:p>
            <a:r>
              <a:rPr lang="en-US" sz="3800" b="1" dirty="0"/>
              <a:t>Environmental sustainability</a:t>
            </a:r>
          </a:p>
          <a:p>
            <a:r>
              <a:rPr lang="en-US" sz="3200" dirty="0"/>
              <a:t>Air pollution</a:t>
            </a:r>
          </a:p>
          <a:p>
            <a:r>
              <a:rPr lang="en-US" sz="3200" dirty="0"/>
              <a:t>Green innovation</a:t>
            </a:r>
          </a:p>
          <a:p>
            <a:r>
              <a:rPr lang="en-US" sz="3200" dirty="0"/>
              <a:t>Renewable energy</a:t>
            </a:r>
          </a:p>
          <a:p>
            <a:endParaRPr lang="en-US" sz="2800" b="1" dirty="0"/>
          </a:p>
          <a:p>
            <a:r>
              <a:rPr lang="en-US" sz="3800" b="1" dirty="0"/>
              <a:t>Cultural/Institutional sustainability</a:t>
            </a:r>
            <a:endParaRPr lang="en-US" sz="3200" b="1" dirty="0"/>
          </a:p>
          <a:p>
            <a:r>
              <a:rPr lang="en-US" sz="3200" dirty="0"/>
              <a:t>Horizontal Tax </a:t>
            </a:r>
            <a:r>
              <a:rPr lang="en-US" sz="3200" dirty="0" err="1"/>
              <a:t>Harmonisation</a:t>
            </a:r>
            <a:endParaRPr lang="en-US" sz="3200" dirty="0"/>
          </a:p>
          <a:p>
            <a:r>
              <a:rPr lang="en-US" sz="3200" dirty="0"/>
              <a:t>Tax non-interference</a:t>
            </a:r>
          </a:p>
          <a:p>
            <a:r>
              <a:rPr lang="en-US" sz="3200" dirty="0"/>
              <a:t>Fair distribution of financial burden across Member States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1E8ED-6887-5146-8749-61099E86CDC8}" type="slidenum">
              <a:rPr lang="sv-SE" smtClean="0"/>
              <a:pPr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574219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1395200" y="706035"/>
            <a:ext cx="7299482" cy="531141"/>
          </a:xfrm>
        </p:spPr>
        <p:txBody>
          <a:bodyPr>
            <a:normAutofit fontScale="90000"/>
          </a:bodyPr>
          <a:lstStyle/>
          <a:p>
            <a:r>
              <a:rPr lang="en-US" dirty="0"/>
              <a:t>Why use certain taxes as EU own resources?</a:t>
            </a:r>
            <a:br>
              <a:rPr lang="en-US" dirty="0"/>
            </a:b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0"/>
          </p:nvPr>
        </p:nvSpPr>
        <p:spPr>
          <a:xfrm>
            <a:off x="1172845" y="1384300"/>
            <a:ext cx="7874265" cy="359410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dirty="0"/>
              <a:t>Enforcement problems/ downward tax competition at national level due to mobility of tax subjects/ tax bases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Due to cross-border externalities national tax rates may be set at suboptimal levels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Unilateral tax measures may reduce pressure on other countries to implement unilateral tax measures themselves as they can act as free-riders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Tax revenues are not clearly attributable to individual countries</a:t>
            </a:r>
            <a:br>
              <a:rPr lang="en-US" sz="2400" dirty="0"/>
            </a:br>
            <a:r>
              <a:rPr lang="en-US" sz="2400" dirty="0"/>
              <a:t>=&gt; assignment of revenues to EU level</a:t>
            </a:r>
            <a:br>
              <a:rPr lang="en-US" sz="2400" dirty="0"/>
            </a:br>
            <a:r>
              <a:rPr lang="en-US" sz="2400" dirty="0"/>
              <a:t>=&gt; to fund EU expenditures</a:t>
            </a:r>
          </a:p>
          <a:p>
            <a:endParaRPr lang="sv-S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1E8ED-6887-5146-8749-61099E86CDC8}" type="slidenum">
              <a:rPr lang="sv-SE" smtClean="0"/>
              <a:pPr/>
              <a:t>13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088908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1395200" y="665395"/>
            <a:ext cx="7299482" cy="531141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FairTax</a:t>
            </a:r>
            <a:r>
              <a:rPr lang="en-US" dirty="0"/>
              <a:t> sustainability-oriented candidates for tax-based EU own resources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0"/>
          </p:nvPr>
        </p:nvSpPr>
        <p:spPr>
          <a:xfrm>
            <a:off x="1406525" y="1435100"/>
            <a:ext cx="7288213" cy="3013075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  <a:buNone/>
            </a:pPr>
            <a:r>
              <a:rPr lang="en-US" sz="2400" b="1" dirty="0"/>
              <a:t> 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b="1" dirty="0"/>
              <a:t>CC</a:t>
            </a:r>
            <a:r>
              <a:rPr lang="cs-CZ" sz="2400" b="1" dirty="0"/>
              <a:t>(C)</a:t>
            </a:r>
            <a:r>
              <a:rPr lang="en-US" sz="2400" b="1" dirty="0"/>
              <a:t>TB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b="1" dirty="0"/>
              <a:t>Financial Transactions Tax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b="1" dirty="0"/>
              <a:t>Carbon-based Flight Ticket Tax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b="1" dirty="0"/>
              <a:t>Carbon </a:t>
            </a:r>
            <a:r>
              <a:rPr lang="en-US" sz="2400" b="1" dirty="0" smtClean="0"/>
              <a:t>Tax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b="1" dirty="0" smtClean="0"/>
              <a:t>Tax on Nuclear Power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b="1" dirty="0" smtClean="0"/>
              <a:t>Wealth Tax</a:t>
            </a:r>
            <a:endParaRPr lang="en-US" sz="2400" b="1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1E8ED-6887-5146-8749-61099E86CDC8}" type="slidenum">
              <a:rPr lang="sv-SE" smtClean="0"/>
              <a:pPr/>
              <a:t>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048096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Flight ticket tax (1)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0"/>
          </p:nvPr>
        </p:nvSpPr>
        <p:spPr>
          <a:xfrm>
            <a:off x="1406525" y="1384300"/>
            <a:ext cx="7288213" cy="3634740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Arial" charset="0"/>
              <a:buChar char="•"/>
            </a:pPr>
            <a:r>
              <a:rPr lang="de-DE" sz="2400" dirty="0"/>
              <a:t>Group </a:t>
            </a:r>
            <a:r>
              <a:rPr lang="de-DE" sz="2400" dirty="0" err="1"/>
              <a:t>of</a:t>
            </a:r>
            <a:r>
              <a:rPr lang="de-DE" sz="2400" dirty="0"/>
              <a:t> European countries </a:t>
            </a:r>
            <a:r>
              <a:rPr lang="de-DE" sz="2400" dirty="0" err="1"/>
              <a:t>which</a:t>
            </a:r>
            <a:r>
              <a:rPr lang="de-DE" sz="2400" dirty="0"/>
              <a:t> </a:t>
            </a:r>
            <a:r>
              <a:rPr lang="de-DE" sz="2400" dirty="0" err="1"/>
              <a:t>gave</a:t>
            </a:r>
            <a:r>
              <a:rPr lang="de-DE" sz="2400" dirty="0"/>
              <a:t> </a:t>
            </a:r>
            <a:r>
              <a:rPr lang="de-DE" sz="2400" dirty="0" err="1"/>
              <a:t>up</a:t>
            </a:r>
            <a:r>
              <a:rPr lang="de-DE" sz="2400" dirty="0"/>
              <a:t> </a:t>
            </a:r>
            <a:r>
              <a:rPr lang="de-DE" sz="2400" dirty="0" err="1"/>
              <a:t>their</a:t>
            </a:r>
            <a:r>
              <a:rPr lang="de-DE" sz="2400" dirty="0"/>
              <a:t> ticket </a:t>
            </a:r>
            <a:r>
              <a:rPr lang="de-DE" sz="2400" dirty="0" err="1"/>
              <a:t>taxes</a:t>
            </a:r>
            <a:r>
              <a:rPr lang="de-DE" sz="2400" dirty="0"/>
              <a:t> </a:t>
            </a:r>
            <a:r>
              <a:rPr lang="de-DE" sz="2400" dirty="0" err="1"/>
              <a:t>almost</a:t>
            </a:r>
            <a:r>
              <a:rPr lang="de-DE" sz="2400" dirty="0"/>
              <a:t> </a:t>
            </a:r>
            <a:r>
              <a:rPr lang="de-DE" sz="2400" dirty="0" err="1"/>
              <a:t>as</a:t>
            </a:r>
            <a:r>
              <a:rPr lang="de-DE" sz="2400" dirty="0"/>
              <a:t> large </a:t>
            </a:r>
            <a:r>
              <a:rPr lang="de-DE" sz="2400" dirty="0" err="1"/>
              <a:t>as</a:t>
            </a:r>
            <a:r>
              <a:rPr lang="de-DE" sz="2400" dirty="0"/>
              <a:t> </a:t>
            </a:r>
            <a:r>
              <a:rPr lang="de-DE" sz="2400" dirty="0" err="1"/>
              <a:t>group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countries still </a:t>
            </a:r>
            <a:r>
              <a:rPr lang="de-DE" sz="2400" dirty="0" err="1"/>
              <a:t>having</a:t>
            </a:r>
            <a:r>
              <a:rPr lang="de-DE" sz="2400" dirty="0"/>
              <a:t> </a:t>
            </a:r>
            <a:r>
              <a:rPr lang="de-DE" sz="2400" dirty="0" err="1"/>
              <a:t>them</a:t>
            </a:r>
            <a:endParaRPr lang="de-DE" sz="2400" dirty="0"/>
          </a:p>
          <a:p>
            <a:pPr marL="457200" indent="-457200">
              <a:buFont typeface="Arial" charset="0"/>
              <a:buChar char="•"/>
            </a:pPr>
            <a:r>
              <a:rPr lang="de-DE" sz="2400" dirty="0"/>
              <a:t>Constant </a:t>
            </a:r>
            <a:r>
              <a:rPr lang="de-DE" sz="2400" dirty="0" err="1"/>
              <a:t>discussion</a:t>
            </a:r>
            <a:r>
              <a:rPr lang="de-DE" sz="2400" dirty="0"/>
              <a:t> </a:t>
            </a:r>
            <a:r>
              <a:rPr lang="de-DE" sz="2400" dirty="0" err="1"/>
              <a:t>and</a:t>
            </a:r>
            <a:r>
              <a:rPr lang="de-DE" sz="2400" dirty="0"/>
              <a:t> </a:t>
            </a:r>
            <a:r>
              <a:rPr lang="de-DE" sz="2400" dirty="0" err="1"/>
              <a:t>downward</a:t>
            </a:r>
            <a:r>
              <a:rPr lang="de-DE" sz="2400" dirty="0"/>
              <a:t> </a:t>
            </a:r>
            <a:r>
              <a:rPr lang="de-DE" sz="2400" dirty="0" err="1"/>
              <a:t>pressure</a:t>
            </a:r>
            <a:r>
              <a:rPr lang="de-DE" sz="2400" dirty="0"/>
              <a:t> on </a:t>
            </a:r>
            <a:r>
              <a:rPr lang="de-DE" sz="2400" dirty="0" err="1"/>
              <a:t>existing</a:t>
            </a:r>
            <a:r>
              <a:rPr lang="de-DE" sz="2400" dirty="0"/>
              <a:t> </a:t>
            </a:r>
            <a:r>
              <a:rPr lang="de-DE" sz="2400" dirty="0" err="1"/>
              <a:t>flight</a:t>
            </a:r>
            <a:r>
              <a:rPr lang="de-DE" sz="2400" dirty="0"/>
              <a:t> ticket </a:t>
            </a:r>
            <a:r>
              <a:rPr lang="de-DE" sz="2400" dirty="0" err="1"/>
              <a:t>taxes</a:t>
            </a:r>
            <a:endParaRPr lang="de-DE" sz="2400" dirty="0"/>
          </a:p>
          <a:p>
            <a:pPr marL="457200" indent="-457200">
              <a:buFont typeface="Arial" charset="0"/>
              <a:buChar char="•"/>
            </a:pPr>
            <a:r>
              <a:rPr lang="de-DE" sz="2400" dirty="0" err="1"/>
              <a:t>Tax</a:t>
            </a:r>
            <a:r>
              <a:rPr lang="de-DE" sz="2400" dirty="0"/>
              <a:t> </a:t>
            </a:r>
            <a:r>
              <a:rPr lang="de-DE" sz="2400" dirty="0" err="1"/>
              <a:t>rates</a:t>
            </a:r>
            <a:r>
              <a:rPr lang="de-DE" sz="2400" dirty="0"/>
              <a:t> </a:t>
            </a:r>
            <a:r>
              <a:rPr lang="de-DE" sz="2400" dirty="0" err="1"/>
              <a:t>rather</a:t>
            </a:r>
            <a:r>
              <a:rPr lang="de-DE" sz="2400" dirty="0"/>
              <a:t> </a:t>
            </a:r>
            <a:r>
              <a:rPr lang="de-DE" sz="2400" dirty="0" err="1"/>
              <a:t>low</a:t>
            </a:r>
            <a:r>
              <a:rPr lang="de-DE" sz="2400" dirty="0"/>
              <a:t> </a:t>
            </a:r>
            <a:r>
              <a:rPr lang="de-DE" sz="2400" dirty="0" err="1"/>
              <a:t>and</a:t>
            </a:r>
            <a:r>
              <a:rPr lang="de-DE" sz="2400" dirty="0"/>
              <a:t> </a:t>
            </a:r>
            <a:r>
              <a:rPr lang="de-DE" sz="2400" dirty="0" err="1"/>
              <a:t>no</a:t>
            </a:r>
            <a:r>
              <a:rPr lang="de-DE" sz="2400" dirty="0"/>
              <a:t> </a:t>
            </a:r>
            <a:r>
              <a:rPr lang="de-DE" sz="2400" dirty="0" err="1"/>
              <a:t>systematic</a:t>
            </a:r>
            <a:r>
              <a:rPr lang="de-DE" sz="2400" dirty="0"/>
              <a:t> link </a:t>
            </a:r>
            <a:r>
              <a:rPr lang="de-DE" sz="2400" dirty="0" err="1"/>
              <a:t>to</a:t>
            </a:r>
            <a:r>
              <a:rPr lang="de-DE" sz="2400" dirty="0"/>
              <a:t> </a:t>
            </a:r>
            <a:r>
              <a:rPr lang="de-DE" sz="2400" dirty="0" err="1"/>
              <a:t>carbon</a:t>
            </a:r>
            <a:r>
              <a:rPr lang="de-DE" sz="2400" dirty="0"/>
              <a:t> </a:t>
            </a:r>
            <a:r>
              <a:rPr lang="de-DE" sz="2400" dirty="0" err="1"/>
              <a:t>intensity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flights</a:t>
            </a:r>
            <a:endParaRPr lang="en-US" sz="2400" dirty="0"/>
          </a:p>
          <a:p>
            <a:pPr marL="457200" indent="-457200">
              <a:buFont typeface="Arial" charset="0"/>
              <a:buChar char="•"/>
            </a:pPr>
            <a:r>
              <a:rPr lang="de-DE" sz="2400" dirty="0"/>
              <a:t>Limited </a:t>
            </a:r>
            <a:r>
              <a:rPr lang="de-DE" sz="2400" dirty="0" err="1"/>
              <a:t>experience</a:t>
            </a:r>
            <a:r>
              <a:rPr lang="de-DE" sz="2400" dirty="0"/>
              <a:t> </a:t>
            </a:r>
            <a:r>
              <a:rPr lang="de-DE" sz="2400" dirty="0" err="1"/>
              <a:t>corroborates</a:t>
            </a:r>
            <a:r>
              <a:rPr lang="de-DE" sz="2400" dirty="0"/>
              <a:t> </a:t>
            </a:r>
            <a:r>
              <a:rPr lang="de-DE" sz="2400" dirty="0" err="1"/>
              <a:t>theoretical</a:t>
            </a:r>
            <a:r>
              <a:rPr lang="de-DE" sz="2400" dirty="0"/>
              <a:t> </a:t>
            </a:r>
            <a:r>
              <a:rPr lang="de-DE" sz="2400" dirty="0" err="1"/>
              <a:t>expectation</a:t>
            </a:r>
            <a:r>
              <a:rPr lang="de-DE" sz="2400" dirty="0"/>
              <a:t> </a:t>
            </a:r>
            <a:r>
              <a:rPr lang="de-DE" sz="2400" dirty="0" err="1"/>
              <a:t>that</a:t>
            </a:r>
            <a:r>
              <a:rPr lang="de-DE" sz="2400" dirty="0"/>
              <a:t> due </a:t>
            </a:r>
            <a:r>
              <a:rPr lang="de-DE" sz="2400" dirty="0" err="1"/>
              <a:t>to</a:t>
            </a:r>
            <a:r>
              <a:rPr lang="de-DE" sz="2400" dirty="0"/>
              <a:t> (</a:t>
            </a:r>
            <a:r>
              <a:rPr lang="de-DE" sz="2400" dirty="0" err="1"/>
              <a:t>alleged</a:t>
            </a:r>
            <a:r>
              <a:rPr lang="de-DE" sz="2400" dirty="0"/>
              <a:t>) </a:t>
            </a:r>
            <a:r>
              <a:rPr lang="de-DE" sz="2400" dirty="0" err="1"/>
              <a:t>tax</a:t>
            </a:r>
            <a:r>
              <a:rPr lang="de-DE" sz="2400" dirty="0"/>
              <a:t> </a:t>
            </a:r>
            <a:r>
              <a:rPr lang="de-DE" sz="2400" dirty="0" err="1"/>
              <a:t>competition</a:t>
            </a:r>
            <a:r>
              <a:rPr lang="de-DE" sz="2400" dirty="0"/>
              <a:t> </a:t>
            </a:r>
            <a:r>
              <a:rPr lang="de-DE" sz="2400" dirty="0" err="1"/>
              <a:t>aviation</a:t>
            </a:r>
            <a:r>
              <a:rPr lang="de-DE" sz="2400" dirty="0"/>
              <a:t> </a:t>
            </a:r>
            <a:r>
              <a:rPr lang="de-DE" sz="2400" dirty="0" err="1"/>
              <a:t>taxes</a:t>
            </a:r>
            <a:r>
              <a:rPr lang="de-DE" sz="2400" dirty="0"/>
              <a:t> </a:t>
            </a:r>
            <a:r>
              <a:rPr lang="de-DE" sz="2400" dirty="0" err="1"/>
              <a:t>cannot</a:t>
            </a:r>
            <a:r>
              <a:rPr lang="de-DE" sz="2400" dirty="0"/>
              <a:t> </a:t>
            </a:r>
            <a:r>
              <a:rPr lang="de-DE" sz="2400" dirty="0" err="1"/>
              <a:t>be</a:t>
            </a:r>
            <a:r>
              <a:rPr lang="de-DE" sz="2400" dirty="0"/>
              <a:t> </a:t>
            </a:r>
            <a:r>
              <a:rPr lang="de-DE" sz="2400" dirty="0" err="1"/>
              <a:t>implemented</a:t>
            </a:r>
            <a:r>
              <a:rPr lang="de-DE" sz="2400" dirty="0"/>
              <a:t> </a:t>
            </a:r>
            <a:r>
              <a:rPr lang="de-DE" sz="2400" dirty="0" err="1"/>
              <a:t>effectively</a:t>
            </a:r>
            <a:r>
              <a:rPr lang="de-DE" sz="2400" dirty="0"/>
              <a:t> at national </a:t>
            </a:r>
            <a:r>
              <a:rPr lang="de-DE" sz="2400" dirty="0" err="1"/>
              <a:t>level</a:t>
            </a:r>
            <a:r>
              <a:rPr lang="de-DE" sz="2400" dirty="0"/>
              <a:t/>
            </a:r>
            <a:br>
              <a:rPr lang="de-DE" sz="2400" dirty="0"/>
            </a:br>
            <a:r>
              <a:rPr lang="de-DE" sz="2400" dirty="0"/>
              <a:t>=&gt; „stuck </a:t>
            </a:r>
            <a:r>
              <a:rPr lang="de-DE" sz="2400" dirty="0" err="1"/>
              <a:t>to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bottom</a:t>
            </a:r>
            <a:r>
              <a:rPr lang="de-DE" sz="2400" dirty="0"/>
              <a:t>“ </a:t>
            </a:r>
            <a:r>
              <a:rPr lang="de-DE" sz="2400" dirty="0" err="1"/>
              <a:t>rather</a:t>
            </a:r>
            <a:r>
              <a:rPr lang="de-DE" sz="2400" dirty="0"/>
              <a:t> </a:t>
            </a:r>
            <a:r>
              <a:rPr lang="de-DE" sz="2400" dirty="0" err="1"/>
              <a:t>than</a:t>
            </a:r>
            <a:r>
              <a:rPr lang="de-DE" sz="2400" dirty="0"/>
              <a:t> „</a:t>
            </a:r>
            <a:r>
              <a:rPr lang="de-DE" sz="2400" dirty="0" err="1"/>
              <a:t>race</a:t>
            </a:r>
            <a:r>
              <a:rPr lang="de-DE" sz="2400" dirty="0"/>
              <a:t> </a:t>
            </a:r>
            <a:r>
              <a:rPr lang="de-DE" sz="2400" dirty="0" err="1"/>
              <a:t>to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bottom</a:t>
            </a:r>
            <a:r>
              <a:rPr lang="de-DE" sz="2400" dirty="0"/>
              <a:t>“</a:t>
            </a:r>
            <a:endParaRPr lang="en-US" sz="2400" dirty="0"/>
          </a:p>
          <a:p>
            <a:endParaRPr lang="sv-S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1E8ED-6887-5146-8749-61099E86CDC8}" type="slidenum">
              <a:rPr lang="sv-SE" smtClean="0"/>
              <a:pPr/>
              <a:t>15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048096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Flight ticket tax (2)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0"/>
          </p:nvPr>
        </p:nvSpPr>
        <p:spPr>
          <a:xfrm>
            <a:off x="1335406" y="1384300"/>
            <a:ext cx="7592352" cy="35839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600" b="1" dirty="0"/>
              <a:t>EU </a:t>
            </a:r>
            <a:r>
              <a:rPr lang="de-DE" sz="2600" b="1" dirty="0" err="1"/>
              <a:t>revenues</a:t>
            </a:r>
            <a:r>
              <a:rPr lang="de-DE" sz="2600" b="1" dirty="0"/>
              <a:t> </a:t>
            </a:r>
            <a:r>
              <a:rPr lang="de-DE" sz="2600" b="1" dirty="0" err="1"/>
              <a:t>for</a:t>
            </a:r>
            <a:r>
              <a:rPr lang="de-DE" sz="2600" b="1" dirty="0"/>
              <a:t> </a:t>
            </a:r>
            <a:r>
              <a:rPr lang="de-DE" sz="2600" b="1" dirty="0" err="1"/>
              <a:t>three</a:t>
            </a:r>
            <a:r>
              <a:rPr lang="de-DE" sz="2600" b="1" dirty="0"/>
              <a:t> different </a:t>
            </a:r>
            <a:r>
              <a:rPr lang="de-DE" sz="2600" b="1" dirty="0" err="1"/>
              <a:t>scenarios</a:t>
            </a:r>
            <a:endParaRPr lang="de-DE" sz="2600" b="1" dirty="0"/>
          </a:p>
          <a:p>
            <a:pPr marL="0" indent="0">
              <a:buNone/>
            </a:pPr>
            <a:endParaRPr lang="en-US" sz="2400" b="1" dirty="0"/>
          </a:p>
          <a:p>
            <a:r>
              <a:rPr lang="en-US" sz="2000" dirty="0"/>
              <a:t>Low-tax scenario (25 €/</a:t>
            </a:r>
            <a:r>
              <a:rPr lang="en-US" sz="2000" dirty="0" err="1"/>
              <a:t>tonne</a:t>
            </a:r>
            <a:r>
              <a:rPr lang="en-US" sz="2000" dirty="0"/>
              <a:t> CO</a:t>
            </a:r>
            <a:r>
              <a:rPr lang="en-US" sz="2000" baseline="-25000" dirty="0"/>
              <a:t>2</a:t>
            </a:r>
            <a:r>
              <a:rPr lang="en-US" sz="2000" dirty="0"/>
              <a:t>):		€ 3.9 billion</a:t>
            </a:r>
          </a:p>
          <a:p>
            <a:endParaRPr lang="en-US" sz="2000" dirty="0"/>
          </a:p>
          <a:p>
            <a:r>
              <a:rPr lang="en-US" sz="2000" dirty="0"/>
              <a:t>Medium-tax scenario (30 €/</a:t>
            </a:r>
            <a:r>
              <a:rPr lang="en-US" sz="2000" dirty="0" err="1"/>
              <a:t>tonne</a:t>
            </a:r>
            <a:r>
              <a:rPr lang="en-US" sz="2000" dirty="0"/>
              <a:t> CO</a:t>
            </a:r>
            <a:r>
              <a:rPr lang="en-US" sz="2000" baseline="-25000" dirty="0"/>
              <a:t>2</a:t>
            </a:r>
            <a:r>
              <a:rPr lang="en-US" sz="2000" dirty="0"/>
              <a:t>):	€ 4.6 billion</a:t>
            </a:r>
          </a:p>
          <a:p>
            <a:endParaRPr lang="en-US" sz="2000" dirty="0"/>
          </a:p>
          <a:p>
            <a:r>
              <a:rPr lang="en-US" sz="2000" dirty="0"/>
              <a:t>High-tax scenario (35 €/</a:t>
            </a:r>
            <a:r>
              <a:rPr lang="en-US" sz="2000" dirty="0" err="1"/>
              <a:t>tonne</a:t>
            </a:r>
            <a:r>
              <a:rPr lang="en-US" sz="2000" dirty="0"/>
              <a:t> CO</a:t>
            </a:r>
            <a:r>
              <a:rPr lang="en-US" sz="2000" baseline="-25000" dirty="0"/>
              <a:t>2</a:t>
            </a:r>
            <a:r>
              <a:rPr lang="en-US" sz="2000" dirty="0"/>
              <a:t>):	€ 5.4 billion</a:t>
            </a:r>
          </a:p>
          <a:p>
            <a:endParaRPr lang="sv-S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1E8ED-6887-5146-8749-61099E86CDC8}" type="slidenum">
              <a:rPr lang="sv-SE" smtClean="0"/>
              <a:pPr/>
              <a:t>16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126384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Flight ticket tax (3)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0"/>
          </p:nvPr>
        </p:nvSpPr>
        <p:spPr>
          <a:xfrm>
            <a:off x="1172845" y="1262380"/>
            <a:ext cx="7879715" cy="3583940"/>
          </a:xfrm>
        </p:spPr>
        <p:txBody>
          <a:bodyPr>
            <a:normAutofit fontScale="85000" lnSpcReduction="10000"/>
          </a:bodyPr>
          <a:lstStyle/>
          <a:p>
            <a:r>
              <a:rPr lang="en-US" sz="2400" dirty="0"/>
              <a:t>International approach necessary due to cross-border nature of externalities and (alleged) tax competition</a:t>
            </a:r>
          </a:p>
          <a:p>
            <a:r>
              <a:rPr lang="en-US" sz="2400" dirty="0"/>
              <a:t>Revenues from taxing international flights not attributable to individual Member States</a:t>
            </a:r>
          </a:p>
          <a:p>
            <a:r>
              <a:rPr lang="en-US" sz="2400" dirty="0"/>
              <a:t>If introduced in 2014, passenger numbers would not have increased by 4% but would have remained constant</a:t>
            </a:r>
            <a:br>
              <a:rPr lang="en-US" sz="2400" dirty="0"/>
            </a:br>
            <a:r>
              <a:rPr lang="en-US" sz="2400" dirty="0"/>
              <a:t>=&gt; potential to at least dampen massive annual air passenger growth</a:t>
            </a:r>
            <a:endParaRPr lang="en-US" sz="2400" dirty="0">
              <a:sym typeface="Wingdings"/>
            </a:endParaRPr>
          </a:p>
          <a:p>
            <a:r>
              <a:rPr lang="en-US" sz="2400" dirty="0">
                <a:sym typeface="Wingdings"/>
              </a:rPr>
              <a:t>Limited revenue potential, but stable revenue source</a:t>
            </a:r>
          </a:p>
          <a:p>
            <a:r>
              <a:rPr lang="en-US" sz="2400" dirty="0">
                <a:sym typeface="Wingdings"/>
              </a:rPr>
              <a:t>Distributional effects: limited empirical evidence points at rather progressive effects</a:t>
            </a:r>
          </a:p>
          <a:p>
            <a:r>
              <a:rPr lang="en-US" sz="2400" dirty="0">
                <a:sym typeface="Wingdings"/>
              </a:rPr>
              <a:t>EU-ETS and current problems</a:t>
            </a:r>
          </a:p>
          <a:p>
            <a:endParaRPr lang="sv-S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1E8ED-6887-5146-8749-61099E86CDC8}" type="slidenum">
              <a:rPr lang="sv-SE" smtClean="0"/>
              <a:pPr/>
              <a:t>17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83749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Carbon tax (1)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charset="0"/>
              <a:buChar char="•"/>
            </a:pPr>
            <a:r>
              <a:rPr lang="de-DE" sz="2400" dirty="0"/>
              <a:t>Limited </a:t>
            </a:r>
            <a:r>
              <a:rPr lang="de-DE" sz="2400" dirty="0" err="1"/>
              <a:t>number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European countries </a:t>
            </a:r>
            <a:r>
              <a:rPr lang="de-DE" sz="2400" dirty="0" err="1"/>
              <a:t>with</a:t>
            </a:r>
            <a:r>
              <a:rPr lang="de-DE" sz="2400" dirty="0"/>
              <a:t> </a:t>
            </a:r>
            <a:r>
              <a:rPr lang="de-DE" sz="2400" dirty="0" err="1"/>
              <a:t>carbon</a:t>
            </a:r>
            <a:r>
              <a:rPr lang="de-DE" sz="2400" dirty="0"/>
              <a:t> </a:t>
            </a:r>
            <a:r>
              <a:rPr lang="de-DE" sz="2400" dirty="0" err="1"/>
              <a:t>tax</a:t>
            </a:r>
            <a:r>
              <a:rPr lang="de-DE" sz="2400" dirty="0"/>
              <a:t> – half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them</a:t>
            </a:r>
            <a:r>
              <a:rPr lang="de-DE" sz="2400" dirty="0"/>
              <a:t> at </a:t>
            </a:r>
            <a:r>
              <a:rPr lang="de-DE" sz="2400" dirty="0" err="1"/>
              <a:t>low</a:t>
            </a:r>
            <a:r>
              <a:rPr lang="de-DE" sz="2400" dirty="0"/>
              <a:t> </a:t>
            </a:r>
            <a:r>
              <a:rPr lang="de-DE" sz="2400" dirty="0" err="1"/>
              <a:t>rates</a:t>
            </a:r>
            <a:endParaRPr lang="en-US" sz="2400" dirty="0"/>
          </a:p>
          <a:p>
            <a:pPr marL="457200" indent="-457200">
              <a:buFont typeface="Arial" charset="0"/>
              <a:buChar char="•"/>
            </a:pPr>
            <a:r>
              <a:rPr lang="de-DE" sz="2400" dirty="0"/>
              <a:t>„stuck </a:t>
            </a:r>
            <a:r>
              <a:rPr lang="de-DE" sz="2400" dirty="0" err="1"/>
              <a:t>to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bottom</a:t>
            </a:r>
            <a:r>
              <a:rPr lang="de-DE" sz="2400" dirty="0"/>
              <a:t>“ </a:t>
            </a:r>
            <a:r>
              <a:rPr lang="de-DE" sz="2400" dirty="0" err="1"/>
              <a:t>rather</a:t>
            </a:r>
            <a:r>
              <a:rPr lang="de-DE" sz="2400" dirty="0"/>
              <a:t> </a:t>
            </a:r>
            <a:r>
              <a:rPr lang="de-DE" sz="2400" dirty="0" err="1"/>
              <a:t>than</a:t>
            </a:r>
            <a:r>
              <a:rPr lang="de-DE" sz="2400" dirty="0"/>
              <a:t> „</a:t>
            </a:r>
            <a:r>
              <a:rPr lang="de-DE" sz="2400" dirty="0" err="1"/>
              <a:t>race</a:t>
            </a:r>
            <a:r>
              <a:rPr lang="de-DE" sz="2400" dirty="0"/>
              <a:t> </a:t>
            </a:r>
            <a:r>
              <a:rPr lang="de-DE" sz="2400" dirty="0" err="1"/>
              <a:t>to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bottom</a:t>
            </a:r>
            <a:r>
              <a:rPr lang="de-DE" sz="2400" dirty="0"/>
              <a:t>“</a:t>
            </a:r>
            <a:endParaRPr lang="en-US" sz="2400" dirty="0"/>
          </a:p>
          <a:p>
            <a:endParaRPr lang="sv-S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1E8ED-6887-5146-8749-61099E86CDC8}" type="slidenum">
              <a:rPr lang="sv-SE" smtClean="0"/>
              <a:pPr/>
              <a:t>18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662597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1395200" y="490271"/>
            <a:ext cx="7299482" cy="749385"/>
          </a:xfrm>
        </p:spPr>
        <p:txBody>
          <a:bodyPr>
            <a:normAutofit fontScale="90000"/>
          </a:bodyPr>
          <a:lstStyle/>
          <a:p>
            <a:r>
              <a:rPr lang="en-US" dirty="0"/>
              <a:t>Carbon tax (2)</a:t>
            </a:r>
            <a:br>
              <a:rPr lang="en-US" dirty="0"/>
            </a:br>
            <a:r>
              <a:rPr lang="en-US" sz="2700" dirty="0"/>
              <a:t>Potential revenues</a:t>
            </a:r>
            <a:endParaRPr lang="sv-SE" sz="2700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0"/>
          </p:nvPr>
        </p:nvSpPr>
        <p:spPr>
          <a:xfrm>
            <a:off x="1335405" y="1150620"/>
            <a:ext cx="7879715" cy="358394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sz="2600" b="1" dirty="0"/>
          </a:p>
          <a:p>
            <a:pPr marL="0" indent="0">
              <a:buNone/>
            </a:pPr>
            <a:endParaRPr lang="en-US" sz="2400" b="1" dirty="0"/>
          </a:p>
          <a:p>
            <a:endParaRPr lang="sv-S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1E8ED-6887-5146-8749-61099E86CDC8}" type="slidenum">
              <a:rPr lang="sv-SE" smtClean="0"/>
              <a:pPr/>
              <a:t>19</a:t>
            </a:fld>
            <a:endParaRPr lang="sv-SE"/>
          </a:p>
        </p:txBody>
      </p:sp>
      <p:graphicFrame>
        <p:nvGraphicFramePr>
          <p:cNvPr id="1056" name="Object 32"/>
          <p:cNvGraphicFramePr>
            <a:graphicFrameLocks noChangeAspect="1"/>
          </p:cNvGraphicFramePr>
          <p:nvPr/>
        </p:nvGraphicFramePr>
        <p:xfrm>
          <a:off x="1523999" y="1454448"/>
          <a:ext cx="7259515" cy="3280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" name="Arbeitsblatt" r:id="rId4" imgW="12306176" imgH="5029290" progId="Excel.Sheet.12">
                  <p:embed/>
                </p:oleObj>
              </mc:Choice>
              <mc:Fallback>
                <p:oleObj name="Arbeitsblatt" r:id="rId4" imgW="12306176" imgH="5029290" progId="Excel.Sheet.12">
                  <p:embed/>
                  <p:pic>
                    <p:nvPicPr>
                      <p:cNvPr id="0" name="Picture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3999" y="1454448"/>
                        <a:ext cx="7259515" cy="3280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11504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1"/>
          <p:cNvSpPr>
            <a:spLocks noGrp="1"/>
          </p:cNvSpPr>
          <p:nvPr>
            <p:ph type="title"/>
          </p:nvPr>
        </p:nvSpPr>
        <p:spPr>
          <a:xfrm>
            <a:off x="838200" y="-295275"/>
            <a:ext cx="8769439" cy="1325563"/>
          </a:xfrm>
        </p:spPr>
        <p:txBody>
          <a:bodyPr/>
          <a:lstStyle/>
          <a:p>
            <a:pPr algn="ctr"/>
            <a:r>
              <a:rPr lang="nb-NO" dirty="0"/>
              <a:t/>
            </a:r>
            <a:br>
              <a:rPr lang="nb-NO" dirty="0"/>
            </a:br>
            <a:r>
              <a:rPr lang="nb-NO" dirty="0"/>
              <a:t>The project in brief</a:t>
            </a:r>
            <a:endParaRPr lang="sv-SE" dirty="0"/>
          </a:p>
        </p:txBody>
      </p:sp>
      <p:sp>
        <p:nvSpPr>
          <p:cNvPr id="5" name="textruta 9"/>
          <p:cNvSpPr txBox="1"/>
          <p:nvPr/>
        </p:nvSpPr>
        <p:spPr>
          <a:xfrm>
            <a:off x="1371600" y="854155"/>
            <a:ext cx="73660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Project facts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 err="1"/>
              <a:t>Akronym</a:t>
            </a:r>
            <a:r>
              <a:rPr lang="en-US" sz="1800" dirty="0"/>
              <a:t>: </a:t>
            </a:r>
            <a:r>
              <a:rPr lang="en-US" sz="1800" dirty="0" err="1"/>
              <a:t>FairTax</a:t>
            </a:r>
            <a:endParaRPr lang="en-US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/>
              <a:t>Duration: 4 years, from 2015-2019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/>
              <a:t>Partners: 11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/>
              <a:t>Coordinator: Prof.  Åsa </a:t>
            </a:r>
            <a:r>
              <a:rPr lang="en-US" sz="1800" dirty="0" err="1"/>
              <a:t>Gunnarsson</a:t>
            </a:r>
            <a:r>
              <a:rPr lang="en-US" sz="1800" dirty="0"/>
              <a:t>, Umeå University, Sweden</a:t>
            </a:r>
          </a:p>
          <a:p>
            <a:endParaRPr lang="en-US" sz="2400" dirty="0"/>
          </a:p>
          <a:p>
            <a:r>
              <a:rPr lang="en-US" sz="2400" b="1" dirty="0"/>
              <a:t>In line with long-term EU strategies and challenges: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/>
              <a:t>EU2020 strategy; renewed EU Sustainable Development Strategy; Sustainable Development Goals; Paris Agreement…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/>
              <a:t>H2020-Societal Challenges (EURO-SOCIETY-2014. OVERCOMING THE CRISIS: NEW IDEAS, STRATEGIES AND GOVERNANCE STRUCTURES FOR EUROPE)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1E8ED-6887-5146-8749-61099E86CDC8}" type="slidenum">
              <a:rPr lang="sv-SE" smtClean="0"/>
              <a:pPr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048096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Carbon tax (3)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0"/>
          </p:nvPr>
        </p:nvSpPr>
        <p:spPr>
          <a:xfrm>
            <a:off x="1172845" y="1262380"/>
            <a:ext cx="7879715" cy="3583940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/>
              <a:t>International approach necessary due to cross-border nature of externalities and (alleged) tax competition; competitiveness aspects and carbon leakage</a:t>
            </a:r>
          </a:p>
          <a:p>
            <a:r>
              <a:rPr lang="en-US" sz="2400" dirty="0">
                <a:sym typeface="Wingdings"/>
              </a:rPr>
              <a:t>EU-ETS and current problems</a:t>
            </a:r>
          </a:p>
          <a:p>
            <a:r>
              <a:rPr lang="en-US" sz="2400" dirty="0"/>
              <a:t>Revenues from taxing CO</a:t>
            </a:r>
            <a:r>
              <a:rPr lang="en-US" sz="2400" baseline="-25000" dirty="0"/>
              <a:t>2</a:t>
            </a:r>
            <a:r>
              <a:rPr lang="en-US" sz="2400" dirty="0"/>
              <a:t> not attributable to individual Member States</a:t>
            </a:r>
          </a:p>
          <a:p>
            <a:r>
              <a:rPr lang="en-US" sz="2400" dirty="0">
                <a:sym typeface="Wingdings"/>
              </a:rPr>
              <a:t>High revenue potential in the short run</a:t>
            </a:r>
          </a:p>
          <a:p>
            <a:r>
              <a:rPr lang="en-US" sz="2400" dirty="0">
                <a:sym typeface="Wingdings"/>
              </a:rPr>
              <a:t>Carbon taxes may promote green innovation and competitiveness </a:t>
            </a:r>
          </a:p>
          <a:p>
            <a:r>
              <a:rPr lang="en-US" sz="2400" dirty="0">
                <a:sym typeface="Wingdings"/>
              </a:rPr>
              <a:t>Potential undesirable distributional effects need to be and can be mitigated by compensation measures</a:t>
            </a:r>
          </a:p>
          <a:p>
            <a:endParaRPr lang="sv-S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1E8ED-6887-5146-8749-61099E86CDC8}" type="slidenum">
              <a:rPr lang="sv-SE" smtClean="0"/>
              <a:pPr/>
              <a:t>20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074357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1395200" y="512995"/>
            <a:ext cx="7299482" cy="531141"/>
          </a:xfrm>
        </p:spPr>
        <p:txBody>
          <a:bodyPr>
            <a:normAutofit fontScale="90000"/>
          </a:bodyPr>
          <a:lstStyle/>
          <a:p>
            <a:r>
              <a:rPr lang="en-US" dirty="0"/>
              <a:t>Key arguments for tax-based EU own resources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0"/>
          </p:nvPr>
        </p:nvSpPr>
        <p:spPr>
          <a:xfrm>
            <a:off x="1172845" y="1252220"/>
            <a:ext cx="7605395" cy="3583940"/>
          </a:xfrm>
        </p:spPr>
        <p:txBody>
          <a:bodyPr>
            <a:normAutofit fontScale="92500" lnSpcReduction="10000"/>
          </a:bodyPr>
          <a:lstStyle/>
          <a:p>
            <a:r>
              <a:rPr lang="en-US" sz="2200" dirty="0"/>
              <a:t>Contribution of sustainability-oriented tax-based own resources to central EU strategies (EU 2020 strategy, Sustainable Development Goals, Paris Agreement) and “Budgeting for Results”</a:t>
            </a:r>
          </a:p>
          <a:p>
            <a:r>
              <a:rPr lang="en-US" sz="2200" dirty="0"/>
              <a:t>Non-</a:t>
            </a:r>
            <a:r>
              <a:rPr lang="en-US" sz="2200" dirty="0" err="1"/>
              <a:t>attributability</a:t>
            </a:r>
            <a:r>
              <a:rPr lang="en-US" sz="2200" dirty="0"/>
              <a:t> of revenues to individual MS</a:t>
            </a:r>
          </a:p>
          <a:p>
            <a:r>
              <a:rPr lang="en-US" sz="2200" dirty="0"/>
              <a:t>“</a:t>
            </a:r>
            <a:r>
              <a:rPr lang="en-US" sz="2200" dirty="0" err="1"/>
              <a:t>Additionality</a:t>
            </a:r>
            <a:r>
              <a:rPr lang="en-US" sz="2200" dirty="0"/>
              <a:t>” of suggested candidates for tax-based own resources – but within a fiscally neutral approach (tax-based own resources as alternative, not as additional own resources)</a:t>
            </a:r>
            <a:endParaRPr lang="en-US" sz="2200" dirty="0">
              <a:sym typeface="Wingdings"/>
            </a:endParaRPr>
          </a:p>
          <a:p>
            <a:r>
              <a:rPr lang="en-US" sz="2200" dirty="0">
                <a:sym typeface="Wingdings"/>
              </a:rPr>
              <a:t>Strengthening fiscal coherence</a:t>
            </a:r>
          </a:p>
          <a:p>
            <a:r>
              <a:rPr lang="en-US" sz="2200" dirty="0">
                <a:sym typeface="Wingdings"/>
              </a:rPr>
              <a:t>Implementation possible within current legal/ constitutional framework</a:t>
            </a:r>
          </a:p>
          <a:p>
            <a:endParaRPr lang="sv-S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1E8ED-6887-5146-8749-61099E86CDC8}" type="slidenum">
              <a:rPr lang="sv-SE" smtClean="0"/>
              <a:pPr/>
              <a:t>21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88390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Key issues and problems which need to be addressed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0"/>
          </p:nvPr>
        </p:nvSpPr>
        <p:spPr>
          <a:xfrm>
            <a:off x="1294765" y="1475740"/>
            <a:ext cx="7521837" cy="1612900"/>
          </a:xfrm>
        </p:spPr>
        <p:txBody>
          <a:bodyPr>
            <a:normAutofit/>
          </a:bodyPr>
          <a:lstStyle/>
          <a:p>
            <a:r>
              <a:rPr lang="en-US" sz="2400" dirty="0"/>
              <a:t>Long-term sufficiency of effective carbon taxes</a:t>
            </a:r>
          </a:p>
          <a:p>
            <a:r>
              <a:rPr lang="en-US" sz="2400" dirty="0">
                <a:sym typeface="Wingdings"/>
              </a:rPr>
              <a:t>Stronger sustainability-orientation of EU expenditures</a:t>
            </a:r>
            <a:endParaRPr lang="sv-S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1E8ED-6887-5146-8749-61099E86CDC8}" type="slidenum">
              <a:rPr lang="sv-SE" smtClean="0"/>
              <a:pPr/>
              <a:t>22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55982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FairTax</a:t>
            </a:r>
            <a:r>
              <a:rPr lang="en-US" dirty="0" smtClean="0"/>
              <a:t> Publications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0"/>
          </p:nvPr>
        </p:nvSpPr>
        <p:spPr>
          <a:xfrm>
            <a:off x="1294765" y="1475740"/>
            <a:ext cx="7521837" cy="3025140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Alexander </a:t>
            </a:r>
            <a:r>
              <a:rPr lang="en-US" sz="2400" dirty="0" err="1" smtClean="0"/>
              <a:t>Krenek</a:t>
            </a:r>
            <a:r>
              <a:rPr lang="en-US" sz="2400" dirty="0" smtClean="0"/>
              <a:t>, Margit </a:t>
            </a:r>
            <a:r>
              <a:rPr lang="en-US" sz="2400" dirty="0" err="1" smtClean="0"/>
              <a:t>Schratzenstaller</a:t>
            </a:r>
            <a:r>
              <a:rPr lang="en-US" sz="2400" dirty="0" smtClean="0"/>
              <a:t>, Sustainability-oriented EU Taxes: The Example of a European Carbon-based Flight Ticket Tax, </a:t>
            </a:r>
            <a:r>
              <a:rPr lang="en-US" sz="2400" dirty="0" err="1" smtClean="0"/>
              <a:t>FairTax</a:t>
            </a:r>
            <a:r>
              <a:rPr lang="en-US" sz="2400" dirty="0" smtClean="0"/>
              <a:t> Working Paper No. 1, 2016</a:t>
            </a:r>
            <a:endParaRPr lang="en-US" sz="2400" dirty="0"/>
          </a:p>
          <a:p>
            <a:r>
              <a:rPr lang="en-US" sz="2400" dirty="0" smtClean="0">
                <a:sym typeface="Wingdings"/>
              </a:rPr>
              <a:t>Margit </a:t>
            </a:r>
            <a:r>
              <a:rPr lang="en-US" sz="2400" dirty="0" err="1" smtClean="0">
                <a:sym typeface="Wingdings"/>
              </a:rPr>
              <a:t>Schratzenstaller</a:t>
            </a:r>
            <a:r>
              <a:rPr lang="en-US" sz="2400" dirty="0" smtClean="0">
                <a:sym typeface="Wingdings"/>
              </a:rPr>
              <a:t>, Alexander </a:t>
            </a:r>
            <a:r>
              <a:rPr lang="en-US" sz="2400" dirty="0" err="1" smtClean="0">
                <a:sym typeface="Wingdings"/>
              </a:rPr>
              <a:t>Krenek</a:t>
            </a:r>
            <a:r>
              <a:rPr lang="en-US" sz="2400" dirty="0" smtClean="0">
                <a:sym typeface="Wingdings"/>
              </a:rPr>
              <a:t>, </a:t>
            </a:r>
            <a:r>
              <a:rPr lang="en-US" sz="2400" dirty="0" err="1" smtClean="0">
                <a:sym typeface="Wingdings"/>
              </a:rPr>
              <a:t>Danuse</a:t>
            </a:r>
            <a:r>
              <a:rPr lang="en-US" sz="2400" dirty="0" smtClean="0">
                <a:sym typeface="Wingdings"/>
              </a:rPr>
              <a:t> </a:t>
            </a:r>
            <a:r>
              <a:rPr lang="en-US" sz="2400" dirty="0" err="1" smtClean="0">
                <a:sym typeface="Wingdings"/>
              </a:rPr>
              <a:t>Nerudová</a:t>
            </a:r>
            <a:r>
              <a:rPr lang="en-US" sz="2400" dirty="0" smtClean="0">
                <a:sym typeface="Wingdings"/>
              </a:rPr>
              <a:t>, Marian </a:t>
            </a:r>
            <a:r>
              <a:rPr lang="en-US" sz="2400" dirty="0" err="1" smtClean="0">
                <a:sym typeface="Wingdings"/>
              </a:rPr>
              <a:t>Dobranschi</a:t>
            </a:r>
            <a:r>
              <a:rPr lang="en-US" sz="2400" dirty="0" smtClean="0">
                <a:sym typeface="Wingdings"/>
              </a:rPr>
              <a:t>, EU Taxes as Genuine Own Resource to Finance the EU Budget – Pros, Cons and Sustainability-oriented Criteria to Evaluate Potential Tax Candidates, </a:t>
            </a:r>
            <a:r>
              <a:rPr lang="en-US" sz="2400" dirty="0" err="1" smtClean="0">
                <a:sym typeface="Wingdings"/>
              </a:rPr>
              <a:t>FairTax</a:t>
            </a:r>
            <a:r>
              <a:rPr lang="en-US" sz="2400" dirty="0" smtClean="0">
                <a:sym typeface="Wingdings"/>
              </a:rPr>
              <a:t> Working Paper No. 3, 2016</a:t>
            </a:r>
            <a:endParaRPr lang="sv-S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1E8ED-6887-5146-8749-61099E86CDC8}" type="slidenum">
              <a:rPr lang="sv-SE" smtClean="0"/>
              <a:pPr/>
              <a:t>23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47994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1395200" y="371640"/>
            <a:ext cx="7299482" cy="531141"/>
          </a:xfrm>
        </p:spPr>
        <p:txBody>
          <a:bodyPr>
            <a:noAutofit/>
          </a:bodyPr>
          <a:lstStyle/>
          <a:p>
            <a:r>
              <a:rPr lang="nb-NO" sz="2400" dirty="0" err="1"/>
              <a:t>Objectives</a:t>
            </a:r>
            <a:endParaRPr lang="en-US" sz="2400" dirty="0"/>
          </a:p>
        </p:txBody>
      </p:sp>
      <p:sp>
        <p:nvSpPr>
          <p:cNvPr id="4" name="textruta 9"/>
          <p:cNvSpPr txBox="1">
            <a:spLocks noGrp="1"/>
          </p:cNvSpPr>
          <p:nvPr>
            <p:ph sz="quarter" idx="10"/>
          </p:nvPr>
        </p:nvSpPr>
        <p:spPr>
          <a:xfrm>
            <a:off x="1406525" y="1002637"/>
            <a:ext cx="7288213" cy="31423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1800" dirty="0"/>
              <a:t>Options for expanding EU legislative competences, or other governance mechanisms, enabling the EU to effectively </a:t>
            </a:r>
            <a:r>
              <a:rPr lang="en-US" sz="1800" dirty="0" err="1"/>
              <a:t>harmonise</a:t>
            </a:r>
            <a:r>
              <a:rPr lang="en-US" sz="1800" dirty="0"/>
              <a:t> and coordinate Member States' tax and social policies.</a:t>
            </a:r>
          </a:p>
          <a:p>
            <a:pPr marL="342900" indent="-342900"/>
            <a:r>
              <a:rPr lang="en-US" sz="1800" dirty="0"/>
              <a:t>Reform options for state-level coordination to create fairer, more stable and sustainable tax and social policy regimes.</a:t>
            </a:r>
          </a:p>
          <a:p>
            <a:pPr marL="342900" indent="-342900"/>
            <a:r>
              <a:rPr lang="en-US" sz="1800" dirty="0"/>
              <a:t>Strategies for the increased effectiveness and </a:t>
            </a:r>
            <a:r>
              <a:rPr lang="en-US" sz="1800" dirty="0" err="1"/>
              <a:t>harmonisation</a:t>
            </a:r>
            <a:r>
              <a:rPr lang="en-US" sz="1800" dirty="0"/>
              <a:t> of tax administration and compliance structures within the EU and non-EU areas.</a:t>
            </a:r>
          </a:p>
          <a:p>
            <a:pPr marL="342900" indent="-342900"/>
            <a:r>
              <a:rPr lang="en-US" sz="1800" dirty="0"/>
              <a:t>Recommendations for true own-source EU revenues.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03082" y="4818490"/>
            <a:ext cx="16697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.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1E8ED-6887-5146-8749-61099E86CDC8}" type="slidenum">
              <a:rPr lang="sv-SE" smtClean="0"/>
              <a:pPr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8157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1"/>
          <p:cNvSpPr>
            <a:spLocks noGrp="1"/>
          </p:cNvSpPr>
          <p:nvPr>
            <p:ph type="title"/>
          </p:nvPr>
        </p:nvSpPr>
        <p:spPr>
          <a:xfrm>
            <a:off x="838200" y="-295275"/>
            <a:ext cx="8769439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nb-NO" dirty="0"/>
              <a:t/>
            </a:r>
            <a:br>
              <a:rPr lang="nb-NO" dirty="0"/>
            </a:br>
            <a:r>
              <a:rPr lang="nb-NO" dirty="0"/>
              <a:t>FairTax work packages and </a:t>
            </a:r>
            <a:br>
              <a:rPr lang="nb-NO" dirty="0"/>
            </a:br>
            <a:r>
              <a:rPr lang="nb-NO" dirty="0"/>
              <a:t>research topics</a:t>
            </a:r>
            <a:endParaRPr lang="sv-SE" dirty="0"/>
          </a:p>
        </p:txBody>
      </p:sp>
      <p:sp>
        <p:nvSpPr>
          <p:cNvPr id="5" name="textruta 9"/>
          <p:cNvSpPr txBox="1"/>
          <p:nvPr/>
        </p:nvSpPr>
        <p:spPr>
          <a:xfrm>
            <a:off x="1310640" y="1311355"/>
            <a:ext cx="7762240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1500" dirty="0"/>
              <a:t>Critical Assessment of EC Jurisdiction over Tax Policy Norms: Aspirations,</a:t>
            </a:r>
            <a:r>
              <a:rPr lang="nb-NO" sz="1500" dirty="0"/>
              <a:t>Obligations, and Barriers</a:t>
            </a:r>
            <a:endParaRPr lang="en-US" sz="1500" dirty="0"/>
          </a:p>
          <a:p>
            <a:pPr marL="457200" indent="-457200">
              <a:buFont typeface="+mj-lt"/>
              <a:buAutoNum type="arabicPeriod"/>
            </a:pPr>
            <a:r>
              <a:rPr lang="en-US" sz="1500" dirty="0" err="1"/>
              <a:t>Harmonising</a:t>
            </a:r>
            <a:r>
              <a:rPr lang="en-US" sz="1500" dirty="0"/>
              <a:t> EU Tax Bases, Tax Rates, and Tax Mixes: Growth, Fairness, and </a:t>
            </a:r>
            <a:r>
              <a:rPr lang="nb-NO" sz="1500" dirty="0"/>
              <a:t>Sustainability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500" dirty="0"/>
              <a:t>Gender Equality, Income Inequalities, and Coordinating the </a:t>
            </a:r>
            <a:r>
              <a:rPr lang="en-US" sz="1500" dirty="0" err="1"/>
              <a:t>Individualisation</a:t>
            </a:r>
            <a:r>
              <a:rPr lang="en-US" sz="1500" dirty="0"/>
              <a:t> of Tax-Benefit Unit Laws in EU Fiscal Policy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500" dirty="0"/>
              <a:t>European Pension Policies and Intergenerational Fiscal Sustainability, Fairness, </a:t>
            </a:r>
            <a:r>
              <a:rPr lang="nb-NO" sz="1500" dirty="0"/>
              <a:t>and Consolidation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500" dirty="0"/>
              <a:t>Increasing Sustainability and Competitiveness by </a:t>
            </a:r>
            <a:r>
              <a:rPr lang="en-US" sz="1500" dirty="0" err="1"/>
              <a:t>Harmonising</a:t>
            </a:r>
            <a:r>
              <a:rPr lang="en-US" sz="1500" dirty="0"/>
              <a:t> and Coordinating </a:t>
            </a:r>
            <a:r>
              <a:rPr lang="pt-BR" sz="1500" dirty="0"/>
              <a:t>EU Corporate Tax Bases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500" dirty="0"/>
              <a:t>Co-producing Tax Compliance: Tax Agency </a:t>
            </a:r>
            <a:r>
              <a:rPr lang="en-US" sz="1500" dirty="0" err="1"/>
              <a:t>Mobilisation</a:t>
            </a:r>
            <a:r>
              <a:rPr lang="en-US" sz="1500" dirty="0"/>
              <a:t> of Taxpayers, Businesses, and Third Parties (Nordic Countries)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500" dirty="0"/>
              <a:t>Tax Risk Management and Large Businesses: Cooperative Compliance Initiatives and the Role of Tax Advisors in Corporate Tax Policy and Practice (UK/Ireland and the Nordic Countries)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500" dirty="0"/>
              <a:t>Sustainability-oriented Options for EU Own Resources</a:t>
            </a:r>
            <a:endParaRPr lang="nb-NO" sz="15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1E8ED-6887-5146-8749-61099E86CDC8}" type="slidenum">
              <a:rPr lang="sv-SE" smtClean="0"/>
              <a:pPr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7886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dirty="0"/>
              <a:t>FairTax partners</a:t>
            </a:r>
            <a:endParaRPr lang="sv-SE" dirty="0"/>
          </a:p>
        </p:txBody>
      </p:sp>
      <p:sp>
        <p:nvSpPr>
          <p:cNvPr id="7" name="textruta 9"/>
          <p:cNvSpPr txBox="1"/>
          <p:nvPr/>
        </p:nvSpPr>
        <p:spPr>
          <a:xfrm>
            <a:off x="1271752" y="1291035"/>
            <a:ext cx="869778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nb-NO" sz="2000" dirty="0"/>
              <a:t>(Coordinator) Åsa Gunnarsson, Umeå University Sweden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2000" dirty="0"/>
              <a:t>Lotta Björklund Larsen, Linköping University Sweden</a:t>
            </a:r>
          </a:p>
          <a:p>
            <a:pPr marL="457200" indent="-457200">
              <a:buFont typeface="+mj-lt"/>
              <a:buAutoNum type="arabicPeriod"/>
            </a:pPr>
            <a:r>
              <a:rPr lang="nb-NO" sz="2000" dirty="0"/>
              <a:t>Benedicte Brögger, Handelshöyskolen BI Norway</a:t>
            </a:r>
          </a:p>
          <a:p>
            <a:pPr marL="457200" indent="-457200">
              <a:buFont typeface="+mj-lt"/>
              <a:buAutoNum type="arabicPeriod"/>
            </a:pPr>
            <a:r>
              <a:rPr lang="nb-NO" sz="2000" dirty="0"/>
              <a:t>Karen Boll, Copenhagen Business School Denmark</a:t>
            </a:r>
          </a:p>
          <a:p>
            <a:pPr marL="457200" indent="-457200">
              <a:buFont typeface="+mj-lt"/>
              <a:buAutoNum type="arabicPeriod"/>
            </a:pPr>
            <a:r>
              <a:rPr lang="nb-NO" sz="2000" dirty="0"/>
              <a:t>Ann Mumford, King’s College London UK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Lynne Oates, University of Exeter UK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err="1"/>
              <a:t>Emer</a:t>
            </a:r>
            <a:r>
              <a:rPr lang="en-US" sz="2000" dirty="0"/>
              <a:t> Mulligan, National University of Ireland, </a:t>
            </a:r>
            <a:r>
              <a:rPr lang="nb-NO" sz="2000" dirty="0"/>
              <a:t>Galway Ireland</a:t>
            </a:r>
          </a:p>
          <a:p>
            <a:pPr marL="457200" indent="-457200">
              <a:buFont typeface="+mj-lt"/>
              <a:buAutoNum type="arabicPeriod"/>
            </a:pPr>
            <a:r>
              <a:rPr lang="de-DE" sz="2000" dirty="0"/>
              <a:t>Margit </a:t>
            </a:r>
            <a:r>
              <a:rPr lang="de-DE" sz="2000" dirty="0" err="1"/>
              <a:t>Schratzenstaller</a:t>
            </a:r>
            <a:r>
              <a:rPr lang="de-DE" sz="2000" dirty="0"/>
              <a:t>, WIFO Austria</a:t>
            </a:r>
          </a:p>
          <a:p>
            <a:pPr marL="457200" indent="-457200">
              <a:buFont typeface="+mj-lt"/>
              <a:buAutoNum type="arabicPeriod"/>
            </a:pPr>
            <a:r>
              <a:rPr lang="nb-NO" sz="2000" dirty="0"/>
              <a:t>Dana Nerudová, Mendel University Czech Republic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Kathleen </a:t>
            </a:r>
            <a:r>
              <a:rPr lang="en-US" sz="2000" dirty="0" err="1"/>
              <a:t>Lahey</a:t>
            </a:r>
            <a:r>
              <a:rPr lang="en-US" sz="2000" dirty="0"/>
              <a:t>, Queen’s University at Kingston Canada</a:t>
            </a:r>
          </a:p>
          <a:p>
            <a:pPr marL="457200" indent="-457200">
              <a:buFont typeface="+mj-lt"/>
              <a:buAutoNum type="arabicPeriod"/>
            </a:pPr>
            <a:r>
              <a:rPr lang="nb-NO" sz="2000" dirty="0"/>
              <a:t>Leonel Cesarino Pessôa, Getulio Vargas Foundation Law School Brazil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1E8ED-6887-5146-8749-61099E86CDC8}" type="slidenum">
              <a:rPr lang="sv-SE" smtClean="0"/>
              <a:pPr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616086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700" dirty="0"/>
              <a:t>WP 8: Sustainability-oriented future EU funding</a:t>
            </a:r>
            <a:endParaRPr lang="sv-SE" sz="2700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0"/>
          </p:nvPr>
        </p:nvSpPr>
        <p:spPr>
          <a:xfrm>
            <a:off x="1406525" y="1465580"/>
            <a:ext cx="7288213" cy="3677920"/>
          </a:xfrm>
        </p:spPr>
        <p:txBody>
          <a:bodyPr>
            <a:normAutofit fontScale="77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600" dirty="0"/>
              <a:t>EU current system of own resources: historical development and criticism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600" dirty="0"/>
              <a:t>Identification of fundamental pros and cons of tax-based own resources as an alternative own resource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600" dirty="0"/>
              <a:t>Widening the perspective by innovative comprehensive concept of sustainability-oriented taxation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600" dirty="0"/>
              <a:t>Establishing evaluation criteria capturing the four dimensions of sustainability relevant for taxation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600" dirty="0"/>
              <a:t>Development and analysis/evaluation of candidates for sustainability-oriented tax based own resources</a:t>
            </a:r>
            <a:r>
              <a:rPr lang="en-US" sz="2400" dirty="0"/>
              <a:t> 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1E8ED-6887-5146-8749-61099E86CDC8}" type="slidenum">
              <a:rPr lang="sv-SE" smtClean="0"/>
              <a:pPr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048096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Rationale for sustainability-oriented tax-based own resources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0"/>
          </p:nvPr>
        </p:nvSpPr>
        <p:spPr>
          <a:xfrm>
            <a:off x="1406525" y="1628140"/>
            <a:ext cx="7288213" cy="3013075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de-DE" sz="2400" dirty="0" err="1"/>
              <a:t>Current</a:t>
            </a:r>
            <a:r>
              <a:rPr lang="de-DE" sz="2400" dirty="0"/>
              <a:t> s</a:t>
            </a:r>
            <a:r>
              <a:rPr lang="en-US" sz="2400" dirty="0" err="1"/>
              <a:t>ystem</a:t>
            </a:r>
            <a:r>
              <a:rPr lang="en-US" sz="2400" dirty="0"/>
              <a:t> of EU own resources does not contribute to central EU objectives: “smart, sustainable, inclusive growth” according to Europe 2020 strategy; SDG…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Sustainability-oriented tax-based own resources may reduce/ compensate for sustainability gaps in EU Member States’ tax regimes</a:t>
            </a:r>
            <a:endParaRPr lang="cs-CZ" sz="1800" dirty="0"/>
          </a:p>
          <a:p>
            <a:endParaRPr lang="sv-S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1E8ED-6887-5146-8749-61099E86CDC8}" type="slidenum">
              <a:rPr lang="sv-SE" smtClean="0"/>
              <a:pPr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125306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1395200" y="594275"/>
            <a:ext cx="7748800" cy="531141"/>
          </a:xfrm>
        </p:spPr>
        <p:txBody>
          <a:bodyPr>
            <a:normAutofit fontScale="90000"/>
          </a:bodyPr>
          <a:lstStyle/>
          <a:p>
            <a:r>
              <a:rPr lang="en-US" dirty="0"/>
              <a:t>Sustainability gaps </a:t>
            </a:r>
            <a:r>
              <a:rPr lang="en-US" dirty="0" smtClean="0"/>
              <a:t>in taxation in EU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0"/>
          </p:nvPr>
        </p:nvSpPr>
        <p:spPr>
          <a:xfrm>
            <a:off x="1395200" y="1211580"/>
            <a:ext cx="7288213" cy="3482340"/>
          </a:xfrm>
        </p:spPr>
        <p:txBody>
          <a:bodyPr>
            <a:normAutofit fontScale="250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4600" b="1" dirty="0"/>
              <a:t>High and increasing weight of </a:t>
            </a:r>
            <a:r>
              <a:rPr lang="en-US" sz="4600" b="1" dirty="0" err="1"/>
              <a:t>labour</a:t>
            </a:r>
            <a:r>
              <a:rPr lang="en-US" sz="4600" b="1" dirty="0"/>
              <a:t> taxes </a:t>
            </a:r>
          </a:p>
          <a:p>
            <a:r>
              <a:rPr lang="en-US" sz="4600" dirty="0" smtClean="0"/>
              <a:t>average </a:t>
            </a:r>
            <a:r>
              <a:rPr lang="en-US" sz="4600" dirty="0"/>
              <a:t>50% on overall tax revenues in </a:t>
            </a:r>
            <a:r>
              <a:rPr lang="en-US" sz="4600" dirty="0" smtClean="0"/>
              <a:t>EU15 (EU28)</a:t>
            </a:r>
            <a:endParaRPr lang="en-US" sz="4600" dirty="0"/>
          </a:p>
          <a:p>
            <a:endParaRPr lang="en-US" sz="4600" dirty="0"/>
          </a:p>
          <a:p>
            <a:pPr marL="457200" indent="-457200">
              <a:buFont typeface="+mj-lt"/>
              <a:buAutoNum type="arabicPeriod" startAt="2"/>
            </a:pPr>
            <a:r>
              <a:rPr lang="en-US" sz="4600" b="1" dirty="0"/>
              <a:t>Decreasing progressivity of tax systems</a:t>
            </a:r>
          </a:p>
          <a:p>
            <a:r>
              <a:rPr lang="en-US" sz="4600" dirty="0" smtClean="0"/>
              <a:t>increasing </a:t>
            </a:r>
            <a:r>
              <a:rPr lang="en-US" sz="4600" dirty="0"/>
              <a:t>weight of VAT means increasing regressive distributional effects</a:t>
            </a:r>
          </a:p>
          <a:p>
            <a:r>
              <a:rPr lang="en-US" sz="4600" dirty="0" smtClean="0"/>
              <a:t>redistributive </a:t>
            </a:r>
            <a:r>
              <a:rPr lang="en-US" sz="4600" dirty="0"/>
              <a:t>power of taxation has weakened</a:t>
            </a:r>
          </a:p>
          <a:p>
            <a:endParaRPr lang="en-US" sz="4600" dirty="0"/>
          </a:p>
          <a:p>
            <a:pPr marL="457200" indent="-457200">
              <a:buFont typeface="+mj-lt"/>
              <a:buAutoNum type="arabicPeriod" startAt="3"/>
            </a:pPr>
            <a:r>
              <a:rPr lang="en-US" sz="4600" b="1" dirty="0"/>
              <a:t>Decreasing importance of </a:t>
            </a:r>
            <a:r>
              <a:rPr lang="en-US" sz="4600" b="1" dirty="0" err="1"/>
              <a:t>Pigovian</a:t>
            </a:r>
            <a:r>
              <a:rPr lang="en-US" sz="4600" b="1" dirty="0"/>
              <a:t> taxes</a:t>
            </a:r>
          </a:p>
          <a:p>
            <a:r>
              <a:rPr lang="en-US" sz="4600" dirty="0" smtClean="0"/>
              <a:t>primary objective </a:t>
            </a:r>
            <a:r>
              <a:rPr lang="en-US" sz="4600" dirty="0"/>
              <a:t>of environmental taxes is generation of additional revenues</a:t>
            </a:r>
          </a:p>
          <a:p>
            <a:r>
              <a:rPr lang="en-US" sz="4600" dirty="0" smtClean="0"/>
              <a:t>taxes </a:t>
            </a:r>
            <a:r>
              <a:rPr lang="en-US" sz="4600" dirty="0"/>
              <a:t>on financial sector play limited role</a:t>
            </a:r>
          </a:p>
          <a:p>
            <a:endParaRPr lang="en-US" sz="4600" dirty="0"/>
          </a:p>
          <a:p>
            <a:pPr marL="457200" indent="-457200">
              <a:buFont typeface="+mj-lt"/>
              <a:buAutoNum type="arabicPeriod" startAt="4"/>
            </a:pPr>
            <a:r>
              <a:rPr lang="en-US" sz="4600" b="1" dirty="0"/>
              <a:t>Intense tax competition</a:t>
            </a:r>
          </a:p>
          <a:p>
            <a:r>
              <a:rPr lang="en-US" sz="4600" dirty="0" smtClean="0"/>
              <a:t>Decrease of nominal corporate tax rate from 35% in 1995 to 23% in 2015 EU average       </a:t>
            </a:r>
          </a:p>
          <a:p>
            <a:r>
              <a:rPr lang="en-US" sz="4600" dirty="0" smtClean="0"/>
              <a:t>accompanied </a:t>
            </a:r>
            <a:r>
              <a:rPr lang="en-US" sz="4600" dirty="0"/>
              <a:t>by profit </a:t>
            </a:r>
            <a:r>
              <a:rPr lang="en-US" sz="4600" dirty="0" err="1" smtClean="0"/>
              <a:t>shiftingcorporate</a:t>
            </a:r>
            <a:r>
              <a:rPr lang="en-US" sz="4600" dirty="0" smtClean="0"/>
              <a:t> </a:t>
            </a:r>
            <a:r>
              <a:rPr lang="en-US" sz="4600" dirty="0"/>
              <a:t>income tax losses EUR 50-70 bn. in EU</a:t>
            </a:r>
          </a:p>
          <a:p>
            <a:endParaRPr lang="en-US" sz="4600" dirty="0"/>
          </a:p>
          <a:p>
            <a:pPr marL="457200" indent="-457200">
              <a:buFont typeface="+mj-lt"/>
              <a:buAutoNum type="arabicPeriod" startAt="5"/>
            </a:pPr>
            <a:r>
              <a:rPr lang="en-US" sz="4600" b="1" dirty="0"/>
              <a:t>Tax compliance and tax fraud</a:t>
            </a:r>
            <a:endParaRPr lang="en-US" sz="4600" dirty="0"/>
          </a:p>
          <a:p>
            <a:pPr marL="457200" indent="-457200">
              <a:buFont typeface="+mj-lt"/>
              <a:buAutoNum type="arabicPeriod" startAt="5"/>
            </a:pPr>
            <a:endParaRPr lang="en-US" sz="2400" b="1" dirty="0"/>
          </a:p>
          <a:p>
            <a:endParaRPr lang="sv-S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1E8ED-6887-5146-8749-61099E86CDC8}" type="slidenum">
              <a:rPr lang="sv-SE" smtClean="0"/>
              <a:pPr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524568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1395200" y="594275"/>
            <a:ext cx="7748800" cy="531141"/>
          </a:xfrm>
        </p:spPr>
        <p:txBody>
          <a:bodyPr>
            <a:normAutofit fontScale="90000"/>
          </a:bodyPr>
          <a:lstStyle/>
          <a:p>
            <a:r>
              <a:rPr lang="en-US" dirty="0"/>
              <a:t>Sustainability gaps </a:t>
            </a:r>
            <a:r>
              <a:rPr lang="en-US" dirty="0" smtClean="0"/>
              <a:t>in taxation in EU</a:t>
            </a:r>
            <a:endParaRPr lang="sv-S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1E8ED-6887-5146-8749-61099E86CDC8}" type="slidenum">
              <a:rPr lang="sv-SE" smtClean="0"/>
              <a:pPr/>
              <a:t>9</a:t>
            </a:fld>
            <a:endParaRPr lang="sv-SE"/>
          </a:p>
        </p:txBody>
      </p:sp>
      <p:pic>
        <p:nvPicPr>
          <p:cNvPr id="6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5200" y="1046480"/>
            <a:ext cx="7037600" cy="3994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19607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FairTax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2D648"/>
      </a:accent1>
      <a:accent2>
        <a:srgbClr val="ED6C49"/>
      </a:accent2>
      <a:accent3>
        <a:srgbClr val="9ECADA"/>
      </a:accent3>
      <a:accent4>
        <a:srgbClr val="BBC376"/>
      </a:accent4>
      <a:accent5>
        <a:srgbClr val="000000"/>
      </a:accent5>
      <a:accent6>
        <a:srgbClr val="FFFFFF"/>
      </a:accent6>
      <a:hlink>
        <a:srgbClr val="0563C1"/>
      </a:hlink>
      <a:folHlink>
        <a:srgbClr val="954F72"/>
      </a:folHlink>
    </a:clrScheme>
    <a:fontScheme name="Cambria-Calibri">
      <a:majorFont>
        <a:latin typeface="Cambria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C042563B34E384C9AD08762D033983B" ma:contentTypeVersion="2" ma:contentTypeDescription="Create a new document." ma:contentTypeScope="" ma:versionID="c93498442e595a4c4de8cbe5988f8881">
  <xsd:schema xmlns:xsd="http://www.w3.org/2001/XMLSchema" xmlns:xs="http://www.w3.org/2001/XMLSchema" xmlns:p="http://schemas.microsoft.com/office/2006/metadata/properties" xmlns:ns2="7b835072-c1b2-42e1-9ab7-eacbcd1f30dc" targetNamespace="http://schemas.microsoft.com/office/2006/metadata/properties" ma:root="true" ma:fieldsID="99bff79d56f9b62bc4165519d27ca1b3" ns2:_="">
    <xsd:import namespace="7b835072-c1b2-42e1-9ab7-eacbcd1f30d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835072-c1b2-42e1-9ab7-eacbcd1f30d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F5AFB7E-6EE0-470A-9ACC-C57AD30B735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ABEF8ED-78B2-4580-9842-E8F032E70A4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b835072-c1b2-42e1-9ab7-eacbcd1f30d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A17C478-B153-454B-9AB3-B86CB487651F}">
  <ds:schemaRefs>
    <ds:schemaRef ds:uri="http://purl.org/dc/dcmitype/"/>
    <ds:schemaRef ds:uri="http://www.w3.org/XML/1998/namespace"/>
    <ds:schemaRef ds:uri="http://schemas.microsoft.com/office/2006/documentManagement/types"/>
    <ds:schemaRef ds:uri="http://purl.org/dc/elements/1.1/"/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7b835072-c1b2-42e1-9ab7-eacbcd1f30d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1260</Words>
  <Application>Microsoft Office PowerPoint</Application>
  <PresentationFormat>Bildschirmpräsentation (16:9)</PresentationFormat>
  <Paragraphs>180</Paragraphs>
  <Slides>23</Slides>
  <Notes>2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23</vt:i4>
      </vt:variant>
    </vt:vector>
  </HeadingPairs>
  <TitlesOfParts>
    <vt:vector size="25" baseType="lpstr">
      <vt:lpstr>Office-tema</vt:lpstr>
      <vt:lpstr>Arbeitsblatt</vt:lpstr>
      <vt:lpstr>PowerPoint-Präsentation</vt:lpstr>
      <vt:lpstr> The project in brief</vt:lpstr>
      <vt:lpstr>Objectives</vt:lpstr>
      <vt:lpstr> FairTax work packages and  research topics</vt:lpstr>
      <vt:lpstr>FairTax partners</vt:lpstr>
      <vt:lpstr>WP 8: Sustainability-oriented future EU funding</vt:lpstr>
      <vt:lpstr>Rationale for sustainability-oriented tax-based own resources</vt:lpstr>
      <vt:lpstr>Sustainability gaps in taxation in EU</vt:lpstr>
      <vt:lpstr>Sustainability gaps in taxation in EU</vt:lpstr>
      <vt:lpstr>Evaluation criteria for (tax-based) EU own resources </vt:lpstr>
      <vt:lpstr>Sustainability-oriented evaluation criteria for (tax-based) EU own resources (1) </vt:lpstr>
      <vt:lpstr>Sustainability-oriented evaluation criteria for (tax-based) EU own resources (2) </vt:lpstr>
      <vt:lpstr>Why use certain taxes as EU own resources? </vt:lpstr>
      <vt:lpstr>FairTax sustainability-oriented candidates for tax-based EU own resources</vt:lpstr>
      <vt:lpstr>Flight ticket tax (1)</vt:lpstr>
      <vt:lpstr>Flight ticket tax (2)</vt:lpstr>
      <vt:lpstr>Flight ticket tax (3)</vt:lpstr>
      <vt:lpstr>Carbon tax (1)</vt:lpstr>
      <vt:lpstr>Carbon tax (2) Potential revenues</vt:lpstr>
      <vt:lpstr>Carbon tax (3)</vt:lpstr>
      <vt:lpstr>Key arguments for tax-based EU own resources</vt:lpstr>
      <vt:lpstr>Key issues and problems which need to be addressed</vt:lpstr>
      <vt:lpstr>FairTax Publications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Sonja Nordström</dc:creator>
  <cp:lastModifiedBy>schratz</cp:lastModifiedBy>
  <cp:revision>130</cp:revision>
  <dcterms:created xsi:type="dcterms:W3CDTF">2016-03-09T12:00:44Z</dcterms:created>
  <dcterms:modified xsi:type="dcterms:W3CDTF">2016-11-13T06:46:10Z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0x0101008C042563B34E384C9AD08762D033983B</vt:lpwstr>
  </property>
</Properties>
</file>