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4"/>
  </p:sldMasterIdLst>
  <p:notesMasterIdLst>
    <p:notesMasterId r:id="rId14"/>
  </p:notesMasterIdLst>
  <p:sldIdLst>
    <p:sldId id="260" r:id="rId5"/>
    <p:sldId id="265" r:id="rId6"/>
    <p:sldId id="264" r:id="rId7"/>
    <p:sldId id="266" r:id="rId8"/>
    <p:sldId id="267" r:id="rId9"/>
    <p:sldId id="274" r:id="rId10"/>
    <p:sldId id="273" r:id="rId11"/>
    <p:sldId id="275" r:id="rId12"/>
    <p:sldId id="276" r:id="rId13"/>
  </p:sldIdLst>
  <p:sldSz cx="9144000" cy="5143500" type="screen16x9"/>
  <p:notesSz cx="6797675" cy="9928225"/>
  <p:defaultTextStyle>
    <a:defPPr>
      <a:defRPr lang="sv-S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B976"/>
    <a:srgbClr val="E46C50"/>
    <a:srgbClr val="E8CF57"/>
    <a:srgbClr val="93C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54525" autoAdjust="0"/>
  </p:normalViewPr>
  <p:slideViewPr>
    <p:cSldViewPr snapToGrid="0" snapToObjects="1">
      <p:cViewPr>
        <p:scale>
          <a:sx n="80" d="100"/>
          <a:sy n="80" d="100"/>
        </p:scale>
        <p:origin x="-1056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1527E-C958-4F4C-A1E9-B01EE07EA141}" type="datetimeFigureOut">
              <a:rPr lang="en-US"/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9F364-6BF4-47CB-A6A0-95771FD729D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15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9F364-6BF4-47CB-A6A0-95771FD729D4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16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9F364-6BF4-47CB-A6A0-95771FD729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94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err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9F364-6BF4-47CB-A6A0-95771FD729D4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85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err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9F364-6BF4-47CB-A6A0-95771FD729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44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9F364-6BF4-47CB-A6A0-95771FD729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24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u="sng" dirty="0" err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9F364-6BF4-47CB-A6A0-95771FD729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44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err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9F364-6BF4-47CB-A6A0-95771FD729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69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err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9F364-6BF4-47CB-A6A0-95771FD729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569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err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9F364-6BF4-47CB-A6A0-95771FD729D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96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jp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74" y="677407"/>
            <a:ext cx="7621451" cy="2709849"/>
          </a:xfrm>
          <a:prstGeom prst="rect">
            <a:avLst/>
          </a:prstGeom>
        </p:spPr>
      </p:pic>
      <p:grpSp>
        <p:nvGrpSpPr>
          <p:cNvPr id="20" name="Grupp 19"/>
          <p:cNvGrpSpPr/>
          <p:nvPr userDrawn="1"/>
        </p:nvGrpSpPr>
        <p:grpSpPr>
          <a:xfrm>
            <a:off x="506077" y="3856383"/>
            <a:ext cx="8136991" cy="939727"/>
            <a:chOff x="506077" y="3856383"/>
            <a:chExt cx="8136991" cy="939727"/>
          </a:xfrm>
        </p:grpSpPr>
        <p:pic>
          <p:nvPicPr>
            <p:cNvPr id="22" name="Bildobjekt 2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8126" y="3993638"/>
              <a:ext cx="1224942" cy="258409"/>
            </a:xfrm>
            <a:prstGeom prst="rect">
              <a:avLst/>
            </a:prstGeom>
          </p:spPr>
        </p:pic>
        <p:pic>
          <p:nvPicPr>
            <p:cNvPr id="23" name="Bildobjekt 22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0221" y="3958975"/>
              <a:ext cx="344979" cy="643096"/>
            </a:xfrm>
            <a:prstGeom prst="rect">
              <a:avLst/>
            </a:prstGeom>
          </p:spPr>
        </p:pic>
        <p:pic>
          <p:nvPicPr>
            <p:cNvPr id="24" name="Bildobjekt 23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6248" y="4328866"/>
              <a:ext cx="1106657" cy="273206"/>
            </a:xfrm>
            <a:prstGeom prst="rect">
              <a:avLst/>
            </a:prstGeom>
          </p:spPr>
        </p:pic>
        <p:pic>
          <p:nvPicPr>
            <p:cNvPr id="25" name="Bildobjekt 24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6248" y="3958976"/>
              <a:ext cx="1096408" cy="276663"/>
            </a:xfrm>
            <a:prstGeom prst="rect">
              <a:avLst/>
            </a:prstGeom>
          </p:spPr>
        </p:pic>
        <p:pic>
          <p:nvPicPr>
            <p:cNvPr id="26" name="Bildobjekt 25"/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93952" y="3958975"/>
              <a:ext cx="857461" cy="643096"/>
            </a:xfrm>
            <a:prstGeom prst="rect">
              <a:avLst/>
            </a:prstGeom>
          </p:spPr>
        </p:pic>
        <p:pic>
          <p:nvPicPr>
            <p:cNvPr id="27" name="Bildobjekt 26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2711" y="3958975"/>
              <a:ext cx="829179" cy="643096"/>
            </a:xfrm>
            <a:prstGeom prst="rect">
              <a:avLst/>
            </a:prstGeom>
          </p:spPr>
        </p:pic>
        <p:pic>
          <p:nvPicPr>
            <p:cNvPr id="28" name="Bildobjekt 27"/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7883" y="3934438"/>
              <a:ext cx="1283252" cy="394429"/>
            </a:xfrm>
            <a:prstGeom prst="rect">
              <a:avLst/>
            </a:prstGeom>
          </p:spPr>
        </p:pic>
        <p:pic>
          <p:nvPicPr>
            <p:cNvPr id="29" name="Bildobjekt 28"/>
            <p:cNvPicPr>
              <a:picLocks noChangeAspect="1"/>
            </p:cNvPicPr>
            <p:nvPr userDrawn="1"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346"/>
            <a:stretch/>
          </p:blipFill>
          <p:spPr>
            <a:xfrm>
              <a:off x="4963188" y="4395309"/>
              <a:ext cx="1284879" cy="206762"/>
            </a:xfrm>
            <a:prstGeom prst="rect">
              <a:avLst/>
            </a:prstGeom>
          </p:spPr>
        </p:pic>
        <p:pic>
          <p:nvPicPr>
            <p:cNvPr id="30" name="Bildobjekt 29"/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08" r="8655"/>
            <a:stretch/>
          </p:blipFill>
          <p:spPr>
            <a:xfrm>
              <a:off x="6357127" y="3856383"/>
              <a:ext cx="930217" cy="861751"/>
            </a:xfrm>
            <a:prstGeom prst="rect">
              <a:avLst/>
            </a:prstGeom>
          </p:spPr>
        </p:pic>
        <p:pic>
          <p:nvPicPr>
            <p:cNvPr id="31" name="Bildobjekt 30"/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077" y="3965710"/>
              <a:ext cx="643096" cy="643096"/>
            </a:xfrm>
            <a:prstGeom prst="rect">
              <a:avLst/>
            </a:prstGeom>
          </p:spPr>
        </p:pic>
        <p:pic>
          <p:nvPicPr>
            <p:cNvPr id="32" name="Bildobjekt 31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3336" y="4336304"/>
              <a:ext cx="1224587" cy="459806"/>
            </a:xfrm>
            <a:prstGeom prst="rect">
              <a:avLst/>
            </a:prstGeom>
          </p:spPr>
        </p:pic>
      </p:grpSp>
      <p:pic>
        <p:nvPicPr>
          <p:cNvPr id="33" name="Bildobjekt 3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624" y="157623"/>
            <a:ext cx="624598" cy="424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49013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1206062" cy="5143500"/>
          </a:xfrm>
          <a:prstGeom prst="rect">
            <a:avLst/>
          </a:prstGeom>
          <a:solidFill>
            <a:srgbClr val="A9B97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96" y="162330"/>
            <a:ext cx="883254" cy="1032029"/>
          </a:xfrm>
          <a:prstGeom prst="rect">
            <a:avLst/>
          </a:prstGeom>
        </p:spPr>
      </p:pic>
      <p:cxnSp>
        <p:nvCxnSpPr>
          <p:cNvPr id="10" name="Rak 9"/>
          <p:cNvCxnSpPr/>
          <p:nvPr userDrawn="1"/>
        </p:nvCxnSpPr>
        <p:spPr>
          <a:xfrm>
            <a:off x="1497724" y="4513702"/>
            <a:ext cx="7196959" cy="0"/>
          </a:xfrm>
          <a:prstGeom prst="line">
            <a:avLst/>
          </a:prstGeom>
          <a:ln w="19050">
            <a:solidFill>
              <a:srgbClr val="A9B976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ubrik 1"/>
          <p:cNvSpPr>
            <a:spLocks noGrp="1"/>
          </p:cNvSpPr>
          <p:nvPr>
            <p:ph type="title" hasCustomPrompt="1"/>
          </p:nvPr>
        </p:nvSpPr>
        <p:spPr>
          <a:xfrm>
            <a:off x="1395200" y="594275"/>
            <a:ext cx="7299482" cy="531141"/>
          </a:xfrm>
        </p:spPr>
        <p:txBody>
          <a:bodyPr>
            <a:normAutofit/>
          </a:bodyPr>
          <a:lstStyle>
            <a:lvl1pPr>
              <a:defRPr sz="3200" b="1" i="0" baseline="0"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sv-SE" dirty="0"/>
              <a:t>Huvudrubrik 32p</a:t>
            </a:r>
          </a:p>
        </p:txBody>
      </p:sp>
      <p:sp>
        <p:nvSpPr>
          <p:cNvPr id="16" name="Platshållare för innehåll 16"/>
          <p:cNvSpPr>
            <a:spLocks noGrp="1"/>
          </p:cNvSpPr>
          <p:nvPr>
            <p:ph sz="quarter" idx="10"/>
          </p:nvPr>
        </p:nvSpPr>
        <p:spPr>
          <a:xfrm>
            <a:off x="1406525" y="1384300"/>
            <a:ext cx="7288213" cy="3013075"/>
          </a:xfrm>
        </p:spPr>
        <p:txBody>
          <a:bodyPr/>
          <a:lstStyle>
            <a:lvl1pPr>
              <a:defRPr>
                <a:latin typeface="Verdana" charset="0"/>
                <a:ea typeface="Verdana" charset="0"/>
                <a:cs typeface="Verdana" charset="0"/>
              </a:defRPr>
            </a:lvl1pPr>
            <a:lvl2pPr>
              <a:defRPr>
                <a:latin typeface="Verdana" charset="0"/>
                <a:ea typeface="Verdana" charset="0"/>
                <a:cs typeface="Verdana" charset="0"/>
              </a:defRPr>
            </a:lvl2pPr>
            <a:lvl3pPr>
              <a:defRPr>
                <a:latin typeface="Verdana" charset="0"/>
                <a:ea typeface="Verdana" charset="0"/>
                <a:cs typeface="Verdana" charset="0"/>
              </a:defRPr>
            </a:lvl3pPr>
            <a:lvl4pPr>
              <a:defRPr>
                <a:latin typeface="Verdana" charset="0"/>
                <a:ea typeface="Verdana" charset="0"/>
                <a:cs typeface="Verdana" charset="0"/>
              </a:defRPr>
            </a:lvl4pPr>
            <a:lvl5pPr>
              <a:defRPr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32" y="3919497"/>
            <a:ext cx="624598" cy="424198"/>
          </a:xfrm>
          <a:prstGeom prst="rect">
            <a:avLst/>
          </a:prstGeom>
        </p:spPr>
      </p:pic>
      <p:sp>
        <p:nvSpPr>
          <p:cNvPr id="11" name="Rektangel 10"/>
          <p:cNvSpPr/>
          <p:nvPr userDrawn="1"/>
        </p:nvSpPr>
        <p:spPr>
          <a:xfrm>
            <a:off x="15768" y="4376726"/>
            <a:ext cx="126123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>
                <a:latin typeface="Verdana" charset="0"/>
                <a:ea typeface="Verdana" charset="0"/>
                <a:cs typeface="Verdana" charset="0"/>
              </a:rPr>
              <a:t>The Fair Tax project is funded by the European Union’s Horizon 2020 research and innovation </a:t>
            </a:r>
            <a:r>
              <a:rPr lang="en-US" sz="600" dirty="0" err="1">
                <a:latin typeface="Verdana" charset="0"/>
                <a:ea typeface="Verdana" charset="0"/>
                <a:cs typeface="Verdana" charset="0"/>
              </a:rPr>
              <a:t>programme</a:t>
            </a:r>
            <a:r>
              <a:rPr lang="en-US" sz="600" dirty="0">
                <a:latin typeface="Verdana" charset="0"/>
                <a:ea typeface="Verdana" charset="0"/>
                <a:cs typeface="Verdana" charset="0"/>
              </a:rPr>
              <a:t> 2014-2018, grant agreement No </a:t>
            </a:r>
            <a:r>
              <a:rPr lang="en-US" sz="600" dirty="0" err="1">
                <a:latin typeface="Verdana" charset="0"/>
                <a:ea typeface="Verdana" charset="0"/>
                <a:cs typeface="Verdana" charset="0"/>
              </a:rPr>
              <a:t>FairTax</a:t>
            </a:r>
            <a:r>
              <a:rPr lang="en-US" sz="600" dirty="0">
                <a:latin typeface="Verdana" charset="0"/>
                <a:ea typeface="Verdana" charset="0"/>
                <a:cs typeface="Verdana" charset="0"/>
              </a:rPr>
              <a:t> 649439</a:t>
            </a:r>
            <a:endParaRPr lang="sv-SE" sz="600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55807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872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pos="88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25B11-E384-F544-A463-6092F0B8CC6E}" type="datetimeFigureOut">
              <a:rPr lang="sv-SE" smtClean="0"/>
              <a:t>2016-11-02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1E8ED-6887-5146-8749-61099E86CD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716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g.umu.se/fairtax/english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Præsentation af forskningsprojekt</a:t>
            </a:r>
            <a:endParaRPr lang="da-DK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Cooperative compliance </a:t>
            </a:r>
          </a:p>
          <a:p>
            <a:pPr marL="0" indent="0">
              <a:buNone/>
            </a:pPr>
            <a:r>
              <a:rPr lang="en-US" dirty="0" smtClean="0"/>
              <a:t>(I Danmark: </a:t>
            </a:r>
            <a:r>
              <a:rPr lang="en-US" i="1" dirty="0" smtClean="0"/>
              <a:t>Tax Governance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2745983"/>
            <a:ext cx="6119813" cy="149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480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 flipH="1">
            <a:off x="-30163" y="185738"/>
            <a:ext cx="3916378" cy="369332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6344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Internationalt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Delprojekter med fokus på </a:t>
            </a:r>
            <a:r>
              <a:rPr lang="da-DK" dirty="0" err="1" smtClean="0"/>
              <a:t>cooperative</a:t>
            </a:r>
            <a:r>
              <a:rPr lang="da-DK" dirty="0" smtClean="0"/>
              <a:t> </a:t>
            </a:r>
            <a:r>
              <a:rPr lang="da-DK" dirty="0" err="1" smtClean="0"/>
              <a:t>compliance</a:t>
            </a:r>
            <a:r>
              <a:rPr lang="da-DK" dirty="0" smtClean="0"/>
              <a:t>:</a:t>
            </a:r>
          </a:p>
          <a:p>
            <a:pPr marL="0" indent="0">
              <a:buNone/>
            </a:pPr>
            <a:endParaRPr lang="da-DK" dirty="0" smtClean="0"/>
          </a:p>
          <a:p>
            <a:pPr marL="457200" indent="-457200">
              <a:buAutoNum type="arabicParenR"/>
            </a:pPr>
            <a:r>
              <a:rPr lang="da-DK" dirty="0" smtClean="0"/>
              <a:t>Holland, England og Irland</a:t>
            </a:r>
          </a:p>
          <a:p>
            <a:pPr marL="457200" indent="-457200">
              <a:buAutoNum type="arabicParenR"/>
            </a:pPr>
            <a:r>
              <a:rPr lang="da-DK" dirty="0" smtClean="0"/>
              <a:t>Danmark, Norge, Sverige og Finland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726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Forskningsfokus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Egenkontroller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Meta-regulering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Relationer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Risikovurderinger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Effektivitet og legitimitet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7020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Kvalitativ</a:t>
            </a:r>
            <a:r>
              <a:rPr lang="en-GB" dirty="0" smtClean="0"/>
              <a:t> </a:t>
            </a:r>
            <a:r>
              <a:rPr lang="en-GB" dirty="0" err="1" smtClean="0"/>
              <a:t>metode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Den </a:t>
            </a:r>
            <a:r>
              <a:rPr lang="en-GB" dirty="0" err="1" smtClean="0"/>
              <a:t>danske</a:t>
            </a:r>
            <a:r>
              <a:rPr lang="en-GB" dirty="0" smtClean="0"/>
              <a:t> del: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937759"/>
              </p:ext>
            </p:extLst>
          </p:nvPr>
        </p:nvGraphicFramePr>
        <p:xfrm>
          <a:off x="1524000" y="2087847"/>
          <a:ext cx="6895605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121"/>
                <a:gridCol w="1379121"/>
                <a:gridCol w="1379121"/>
                <a:gridCol w="1379121"/>
                <a:gridCol w="137912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Interviews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Antal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noProof="0" dirty="0" smtClean="0"/>
                        <a:t>SKAT</a:t>
                      </a:r>
                      <a:endParaRPr lang="da-DK" noProof="0" dirty="0"/>
                    </a:p>
                  </a:txBody>
                  <a:tcPr>
                    <a:solidFill>
                      <a:srgbClr val="A9B9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noProof="0" dirty="0" smtClean="0"/>
                        <a:t>Chefer</a:t>
                      </a:r>
                      <a:endParaRPr lang="da-D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noProof="0" dirty="0" smtClean="0"/>
                        <a:t>TG-managers</a:t>
                      </a:r>
                      <a:endParaRPr lang="da-D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noProof="0" dirty="0" smtClean="0"/>
                        <a:t>TG specialister</a:t>
                      </a:r>
                      <a:endParaRPr lang="da-D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noProof="0" dirty="0" smtClean="0"/>
                        <a:t>Rådgivere m.m.</a:t>
                      </a:r>
                      <a:endParaRPr lang="da-DK" noProof="0" dirty="0"/>
                    </a:p>
                  </a:txBody>
                  <a:tcPr>
                    <a:solidFill>
                      <a:srgbClr val="A9B9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noProof="0" dirty="0" err="1" smtClean="0"/>
                        <a:t>Interesseorgani-sationer</a:t>
                      </a:r>
                      <a:endParaRPr lang="da-D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noProof="0" dirty="0" smtClean="0"/>
                        <a:t>Advokater</a:t>
                      </a:r>
                      <a:endParaRPr lang="da-D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noProof="0" dirty="0" smtClean="0"/>
                        <a:t>Revisorer</a:t>
                      </a:r>
                      <a:endParaRPr lang="da-D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noProof="0" dirty="0" smtClean="0"/>
                        <a:t>Virksomheder</a:t>
                      </a:r>
                      <a:endParaRPr lang="da-DK" noProof="0" dirty="0"/>
                    </a:p>
                  </a:txBody>
                  <a:tcPr>
                    <a:solidFill>
                      <a:srgbClr val="A9B9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noProof="0" dirty="0" smtClean="0"/>
                        <a:t>‘Begejstrede’</a:t>
                      </a:r>
                      <a:endParaRPr lang="da-D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noProof="0" dirty="0" smtClean="0"/>
                        <a:t>‘Forbeholdne’</a:t>
                      </a:r>
                      <a:endParaRPr lang="da-D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noProof="0" dirty="0" smtClean="0"/>
                        <a:t>Valgt ikke at være </a:t>
                      </a:r>
                      <a:r>
                        <a:rPr lang="da-DK" baseline="0" noProof="0" dirty="0" smtClean="0"/>
                        <a:t>i TG</a:t>
                      </a:r>
                      <a:endParaRPr lang="da-D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4 (16)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alt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 40 interviews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31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Foreløbige</a:t>
            </a:r>
            <a:r>
              <a:rPr lang="en-GB" dirty="0" smtClean="0"/>
              <a:t> </a:t>
            </a:r>
            <a:r>
              <a:rPr lang="en-GB" dirty="0" err="1" smtClean="0"/>
              <a:t>resultater</a:t>
            </a:r>
            <a:r>
              <a:rPr lang="en-GB" dirty="0" smtClean="0"/>
              <a:t> </a:t>
            </a:r>
            <a:r>
              <a:rPr lang="en-GB" dirty="0" err="1" smtClean="0"/>
              <a:t>tematisk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Egenkontroller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Meta-regulering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Relationer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Risikovurderinger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Effektivitet og legitimitet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7279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Feedback - </a:t>
            </a:r>
            <a:r>
              <a:rPr lang="en-GB" dirty="0" err="1" smtClean="0"/>
              <a:t>koncerninterviews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 smtClean="0"/>
              <a:t>Hvad har I på hjertet </a:t>
            </a:r>
            <a:r>
              <a:rPr lang="da-DK" dirty="0" err="1" smtClean="0"/>
              <a:t>ifht</a:t>
            </a:r>
            <a:r>
              <a:rPr lang="da-DK" dirty="0" smtClean="0"/>
              <a:t>. Tax </a:t>
            </a:r>
            <a:r>
              <a:rPr lang="da-DK" dirty="0" err="1" smtClean="0"/>
              <a:t>Governance</a:t>
            </a:r>
            <a:r>
              <a:rPr lang="da-DK" dirty="0" smtClean="0"/>
              <a:t>?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(Anden </a:t>
            </a:r>
            <a:r>
              <a:rPr lang="da-DK" dirty="0"/>
              <a:t>interviewrunde med koncerner: Forår </a:t>
            </a:r>
            <a:r>
              <a:rPr lang="da-DK" dirty="0" smtClean="0"/>
              <a:t>2018)</a:t>
            </a: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>
              <a:buFontTx/>
              <a:buChar char="-"/>
            </a:pPr>
            <a:r>
              <a:rPr lang="da-DK" dirty="0" smtClean="0"/>
              <a:t>EU lovgivning/krav?</a:t>
            </a:r>
          </a:p>
          <a:p>
            <a:pPr>
              <a:buFontTx/>
              <a:buChar char="-"/>
            </a:pPr>
            <a:r>
              <a:rPr lang="da-DK" dirty="0" smtClean="0"/>
              <a:t>Tendenser mere internationalt? (Tax </a:t>
            </a:r>
            <a:r>
              <a:rPr lang="da-DK" dirty="0" err="1" smtClean="0"/>
              <a:t>code</a:t>
            </a:r>
            <a:r>
              <a:rPr lang="da-DK" dirty="0" smtClean="0"/>
              <a:t>, TCF)</a:t>
            </a:r>
          </a:p>
          <a:p>
            <a:pPr>
              <a:buFontTx/>
              <a:buChar char="-"/>
            </a:pPr>
            <a:r>
              <a:rPr lang="da-DK" dirty="0" smtClean="0"/>
              <a:t>Retssikkerhed?</a:t>
            </a:r>
          </a:p>
          <a:p>
            <a:pPr>
              <a:buFontTx/>
              <a:buChar char="-"/>
            </a:pPr>
            <a:r>
              <a:rPr lang="da-DK" dirty="0" smtClean="0"/>
              <a:t>Diskretion for skattemedarbejderne?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9260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Kommunikation</a:t>
            </a:r>
            <a:r>
              <a:rPr lang="en-GB" dirty="0" smtClean="0"/>
              <a:t> </a:t>
            </a:r>
            <a:r>
              <a:rPr lang="en-GB" dirty="0" err="1" smtClean="0"/>
              <a:t>af</a:t>
            </a:r>
            <a:r>
              <a:rPr lang="en-GB" dirty="0" smtClean="0"/>
              <a:t> </a:t>
            </a:r>
            <a:r>
              <a:rPr lang="en-GB" dirty="0" err="1" smtClean="0"/>
              <a:t>resultater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dirty="0" smtClean="0"/>
              <a:t>Projektperiode: 2015-2019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Sommer 2017: Publicering af nationale rapporter</a:t>
            </a:r>
          </a:p>
          <a:p>
            <a:pPr marL="0" indent="0">
              <a:buNone/>
            </a:pPr>
            <a:r>
              <a:rPr lang="da-DK" dirty="0" smtClean="0"/>
              <a:t>Sommer 2018: Publicering af samlede anbefalinger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Nyhedsbrev og generel information:</a:t>
            </a:r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http</a:t>
            </a:r>
            <a:r>
              <a:rPr lang="en-GB" dirty="0">
                <a:hlinkClick r:id="rId3"/>
              </a:rPr>
              <a:t>://www.org.umu.se/fairtax/english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39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Tak</a:t>
            </a:r>
            <a:r>
              <a:rPr lang="en-GB" dirty="0" smtClean="0"/>
              <a:t> for </a:t>
            </a:r>
            <a:r>
              <a:rPr lang="en-GB" dirty="0" err="1" smtClean="0"/>
              <a:t>opmærksomheden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Spørgsmål?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2555978"/>
            <a:ext cx="6119813" cy="149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28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FairTax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2D648"/>
      </a:accent1>
      <a:accent2>
        <a:srgbClr val="ED6C49"/>
      </a:accent2>
      <a:accent3>
        <a:srgbClr val="9ECADA"/>
      </a:accent3>
      <a:accent4>
        <a:srgbClr val="BBC376"/>
      </a:accent4>
      <a:accent5>
        <a:srgbClr val="000000"/>
      </a:accent5>
      <a:accent6>
        <a:srgbClr val="FFFFFF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DBA0FD3C8BF946B085437D4F6E803D" ma:contentTypeVersion="3" ma:contentTypeDescription="Create a new document." ma:contentTypeScope="" ma:versionID="80a4762da8dbc594a1329930b90e0e7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7677d2239a47fc04fef094d678db82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17C478-B153-454B-9AB3-B86CB487651F}">
  <ds:schemaRefs>
    <ds:schemaRef ds:uri="http://www.w3.org/XML/1998/namespace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EDE9A3B-622B-47B8-A50C-F55E9B3C74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F5AFB7E-6EE0-470A-9ACC-C57AD30B73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709</TotalTime>
  <Words>189</Words>
  <Application>Microsoft Office PowerPoint</Application>
  <PresentationFormat>On-screen Show (16:9)</PresentationFormat>
  <Paragraphs>80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Office-tema</vt:lpstr>
      <vt:lpstr>Præsentation af forskningsprojekt</vt:lpstr>
      <vt:lpstr>PowerPoint Presentation</vt:lpstr>
      <vt:lpstr>Internationalt fokus</vt:lpstr>
      <vt:lpstr>Forskningsfokus</vt:lpstr>
      <vt:lpstr>Kvalitativ metode</vt:lpstr>
      <vt:lpstr>Foreløbige resultater tematisk</vt:lpstr>
      <vt:lpstr>Feedback - koncerninterviews</vt:lpstr>
      <vt:lpstr>Kommunikation af resultater</vt:lpstr>
      <vt:lpstr>Tak for opmærksomheden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Sonja Nordström</dc:creator>
  <cp:lastModifiedBy>Karen Boll</cp:lastModifiedBy>
  <cp:revision>55</cp:revision>
  <cp:lastPrinted>2016-11-02T10:03:07Z</cp:lastPrinted>
  <dcterms:created xsi:type="dcterms:W3CDTF">2016-03-09T12:00:44Z</dcterms:created>
  <dcterms:modified xsi:type="dcterms:W3CDTF">2016-11-02T10:06:39Z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0x0101007EDBA0FD3C8BF946B085437D4F6E803D</vt:lpwstr>
  </property>
</Properties>
</file>