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14"/>
  </p:notesMasterIdLst>
  <p:sldIdLst>
    <p:sldId id="260" r:id="rId5"/>
    <p:sldId id="265" r:id="rId6"/>
    <p:sldId id="264" r:id="rId7"/>
    <p:sldId id="266" r:id="rId8"/>
    <p:sldId id="267" r:id="rId9"/>
    <p:sldId id="274" r:id="rId10"/>
    <p:sldId id="273" r:id="rId11"/>
    <p:sldId id="275" r:id="rId12"/>
    <p:sldId id="276" r:id="rId13"/>
  </p:sldIdLst>
  <p:sldSz cx="9144000" cy="5143500" type="screen16x9"/>
  <p:notesSz cx="6797675" cy="9928225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B976"/>
    <a:srgbClr val="E46C50"/>
    <a:srgbClr val="E8CF57"/>
    <a:srgbClr val="93C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54525" autoAdjust="0"/>
  </p:normalViewPr>
  <p:slideViewPr>
    <p:cSldViewPr snapToGrid="0" snapToObjects="1">
      <p:cViewPr>
        <p:scale>
          <a:sx n="80" d="100"/>
          <a:sy n="80" d="100"/>
        </p:scale>
        <p:origin x="-105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1527E-C958-4F4C-A1E9-B01EE07EA141}" type="datetimeFigureOut">
              <a:rPr lang="en-US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9F364-6BF4-47CB-A6A0-95771FD729D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1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1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4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8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44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24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u="sng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4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9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56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9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4" y="677407"/>
            <a:ext cx="7621451" cy="2709849"/>
          </a:xfrm>
          <a:prstGeom prst="rect">
            <a:avLst/>
          </a:prstGeom>
        </p:spPr>
      </p:pic>
      <p:grpSp>
        <p:nvGrpSpPr>
          <p:cNvPr id="20" name="Grupp 19"/>
          <p:cNvGrpSpPr/>
          <p:nvPr userDrawn="1"/>
        </p:nvGrpSpPr>
        <p:grpSpPr>
          <a:xfrm>
            <a:off x="506077" y="3856383"/>
            <a:ext cx="8136991" cy="939727"/>
            <a:chOff x="506077" y="3856383"/>
            <a:chExt cx="8136991" cy="939727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126" y="3993638"/>
              <a:ext cx="1224942" cy="258409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0221" y="3958975"/>
              <a:ext cx="344979" cy="643096"/>
            </a:xfrm>
            <a:prstGeom prst="rect">
              <a:avLst/>
            </a:prstGeom>
          </p:spPr>
        </p:pic>
        <p:pic>
          <p:nvPicPr>
            <p:cNvPr id="24" name="Bildobjekt 23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4328866"/>
              <a:ext cx="1106657" cy="273206"/>
            </a:xfrm>
            <a:prstGeom prst="rect">
              <a:avLst/>
            </a:prstGeom>
          </p:spPr>
        </p:pic>
        <p:pic>
          <p:nvPicPr>
            <p:cNvPr id="25" name="Bildobjekt 24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3958976"/>
              <a:ext cx="1096408" cy="276663"/>
            </a:xfrm>
            <a:prstGeom prst="rect">
              <a:avLst/>
            </a:prstGeom>
          </p:spPr>
        </p:pic>
        <p:pic>
          <p:nvPicPr>
            <p:cNvPr id="26" name="Bildobjekt 25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3952" y="3958975"/>
              <a:ext cx="857461" cy="643096"/>
            </a:xfrm>
            <a:prstGeom prst="rect">
              <a:avLst/>
            </a:prstGeom>
          </p:spPr>
        </p:pic>
        <p:pic>
          <p:nvPicPr>
            <p:cNvPr id="27" name="Bildobjekt 26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2711" y="3958975"/>
              <a:ext cx="829179" cy="643096"/>
            </a:xfrm>
            <a:prstGeom prst="rect">
              <a:avLst/>
            </a:prstGeom>
          </p:spPr>
        </p:pic>
        <p:pic>
          <p:nvPicPr>
            <p:cNvPr id="28" name="Bildobjekt 27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883" y="3934438"/>
              <a:ext cx="1283252" cy="394429"/>
            </a:xfrm>
            <a:prstGeom prst="rect">
              <a:avLst/>
            </a:prstGeom>
          </p:spPr>
        </p:pic>
        <p:pic>
          <p:nvPicPr>
            <p:cNvPr id="29" name="Bildobjekt 28"/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46"/>
            <a:stretch/>
          </p:blipFill>
          <p:spPr>
            <a:xfrm>
              <a:off x="4963188" y="4395309"/>
              <a:ext cx="1284879" cy="206762"/>
            </a:xfrm>
            <a:prstGeom prst="rect">
              <a:avLst/>
            </a:prstGeom>
          </p:spPr>
        </p:pic>
        <p:pic>
          <p:nvPicPr>
            <p:cNvPr id="30" name="Bildobjekt 29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08" r="8655"/>
            <a:stretch/>
          </p:blipFill>
          <p:spPr>
            <a:xfrm>
              <a:off x="6357127" y="3856383"/>
              <a:ext cx="930217" cy="861751"/>
            </a:xfrm>
            <a:prstGeom prst="rect">
              <a:avLst/>
            </a:prstGeom>
          </p:spPr>
        </p:pic>
        <p:pic>
          <p:nvPicPr>
            <p:cNvPr id="31" name="Bildobjekt 30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77" y="3965710"/>
              <a:ext cx="643096" cy="643096"/>
            </a:xfrm>
            <a:prstGeom prst="rect">
              <a:avLst/>
            </a:prstGeom>
          </p:spPr>
        </p:pic>
        <p:pic>
          <p:nvPicPr>
            <p:cNvPr id="32" name="Bildobjekt 31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3336" y="4336304"/>
              <a:ext cx="1224587" cy="459806"/>
            </a:xfrm>
            <a:prstGeom prst="rect">
              <a:avLst/>
            </a:prstGeom>
          </p:spPr>
        </p:pic>
      </p:grpSp>
      <p:pic>
        <p:nvPicPr>
          <p:cNvPr id="33" name="Bildobjekt 3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624" y="157623"/>
            <a:ext cx="624598" cy="42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9013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06062" cy="5143500"/>
          </a:xfrm>
          <a:prstGeom prst="rect">
            <a:avLst/>
          </a:prstGeom>
          <a:solidFill>
            <a:srgbClr val="A9B97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6" y="162330"/>
            <a:ext cx="883254" cy="1032029"/>
          </a:xfrm>
          <a:prstGeom prst="rect">
            <a:avLst/>
          </a:prstGeom>
        </p:spPr>
      </p:pic>
      <p:cxnSp>
        <p:nvCxnSpPr>
          <p:cNvPr id="10" name="Rak 9"/>
          <p:cNvCxnSpPr/>
          <p:nvPr userDrawn="1"/>
        </p:nvCxnSpPr>
        <p:spPr>
          <a:xfrm>
            <a:off x="1497724" y="4513702"/>
            <a:ext cx="7196959" cy="0"/>
          </a:xfrm>
          <a:prstGeom prst="line">
            <a:avLst/>
          </a:prstGeom>
          <a:ln w="19050">
            <a:solidFill>
              <a:srgbClr val="A9B976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ubrik 1"/>
          <p:cNvSpPr>
            <a:spLocks noGrp="1"/>
          </p:cNvSpPr>
          <p:nvPr>
            <p:ph type="title" hasCustomPrompt="1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>
            <a:lvl1pPr>
              <a:defRPr sz="3200" b="1" i="0"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Huvudrubrik 32p</a:t>
            </a:r>
          </a:p>
        </p:txBody>
      </p:sp>
      <p:sp>
        <p:nvSpPr>
          <p:cNvPr id="16" name="Platshållare för innehåll 16"/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013075"/>
          </a:xfrm>
        </p:spPr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  <a:lvl2pPr>
              <a:defRPr>
                <a:latin typeface="Verdana" charset="0"/>
                <a:ea typeface="Verdana" charset="0"/>
                <a:cs typeface="Verdana" charset="0"/>
              </a:defRPr>
            </a:lvl2pPr>
            <a:lvl3pPr>
              <a:defRPr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" y="3919497"/>
            <a:ext cx="624598" cy="4241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5768" y="4376726"/>
            <a:ext cx="12612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The Fair Tax project is funded by the European Union’s Horizon 2020 research and innovation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programme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2014-2018, grant agreement No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FairTax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649439</a:t>
            </a:r>
            <a:endParaRPr lang="sv-SE" sz="6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580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872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pos="88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25B11-E384-F544-A463-6092F0B8CC6E}" type="datetimeFigureOut">
              <a:rPr lang="sv-SE" smtClean="0"/>
              <a:t>2016-11-02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E8ED-6887-5146-8749-61099E86CD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16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g.umu.se/fairtax/english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Præsentation af forskningsprojekt</a:t>
            </a:r>
            <a:endParaRPr lang="da-DK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Cooperative compliance </a:t>
            </a:r>
          </a:p>
          <a:p>
            <a:pPr marL="0" indent="0">
              <a:buNone/>
            </a:pPr>
            <a:r>
              <a:rPr lang="en-US" dirty="0" smtClean="0"/>
              <a:t>(I Danmark: </a:t>
            </a:r>
            <a:r>
              <a:rPr lang="en-US" i="1" dirty="0" smtClean="0"/>
              <a:t>Tax Governance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745983"/>
            <a:ext cx="6119813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 flipH="1">
            <a:off x="-30163" y="185738"/>
            <a:ext cx="3916378" cy="36933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34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Internationalt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Delprojekter med fokus på </a:t>
            </a:r>
            <a:r>
              <a:rPr lang="da-DK" dirty="0" err="1" smtClean="0"/>
              <a:t>cooperative</a:t>
            </a:r>
            <a:r>
              <a:rPr lang="da-DK" dirty="0" smtClean="0"/>
              <a:t> </a:t>
            </a:r>
            <a:r>
              <a:rPr lang="da-DK" dirty="0" err="1" smtClean="0"/>
              <a:t>compliance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endParaRPr lang="da-DK" dirty="0" smtClean="0"/>
          </a:p>
          <a:p>
            <a:pPr marL="457200" indent="-457200">
              <a:buAutoNum type="arabicParenR"/>
            </a:pPr>
            <a:r>
              <a:rPr lang="da-DK" dirty="0" smtClean="0"/>
              <a:t>Holland, England og Irland</a:t>
            </a:r>
          </a:p>
          <a:p>
            <a:pPr marL="457200" indent="-457200">
              <a:buAutoNum type="arabicParenR"/>
            </a:pPr>
            <a:r>
              <a:rPr lang="da-DK" dirty="0" smtClean="0"/>
              <a:t>Danmark, Norge, Sverige og Finland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2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Forskningsfokus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Egenkontroller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Meta-regulering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Relationer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Risikovurderinger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Effektivitet og legitimitet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702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Kvalitativ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Den </a:t>
            </a:r>
            <a:r>
              <a:rPr lang="en-GB" dirty="0" err="1" smtClean="0"/>
              <a:t>danske</a:t>
            </a:r>
            <a:r>
              <a:rPr lang="en-GB" dirty="0" smtClean="0"/>
              <a:t> del: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37759"/>
              </p:ext>
            </p:extLst>
          </p:nvPr>
        </p:nvGraphicFramePr>
        <p:xfrm>
          <a:off x="1524000" y="2087847"/>
          <a:ext cx="6895605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121"/>
                <a:gridCol w="1379121"/>
                <a:gridCol w="1379121"/>
                <a:gridCol w="1379121"/>
                <a:gridCol w="137912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Antal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SKAT</a:t>
                      </a:r>
                      <a:endParaRPr lang="da-DK" noProof="0" dirty="0"/>
                    </a:p>
                  </a:txBody>
                  <a:tcPr>
                    <a:solidFill>
                      <a:srgbClr val="A9B9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Chefer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TG-managers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TG specialister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Rådgivere m.m.</a:t>
                      </a:r>
                      <a:endParaRPr lang="da-DK" noProof="0" dirty="0"/>
                    </a:p>
                  </a:txBody>
                  <a:tcPr>
                    <a:solidFill>
                      <a:srgbClr val="A9B9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err="1" smtClean="0"/>
                        <a:t>Interesseorgani-sationer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Advokater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Revisorer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Virksomheder</a:t>
                      </a:r>
                      <a:endParaRPr lang="da-DK" noProof="0" dirty="0"/>
                    </a:p>
                  </a:txBody>
                  <a:tcPr>
                    <a:solidFill>
                      <a:srgbClr val="A9B9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‘Begejstrede’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‘Forbeholdne’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Valgt ikke at være </a:t>
                      </a:r>
                      <a:r>
                        <a:rPr lang="da-DK" baseline="0" noProof="0" dirty="0" smtClean="0"/>
                        <a:t>i TG</a:t>
                      </a:r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4 (16)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alt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 40 interviews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3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Foreløbige</a:t>
            </a:r>
            <a:r>
              <a:rPr lang="en-GB" dirty="0" smtClean="0"/>
              <a:t> </a:t>
            </a:r>
            <a:r>
              <a:rPr lang="en-GB" dirty="0" err="1" smtClean="0"/>
              <a:t>resultater</a:t>
            </a:r>
            <a:r>
              <a:rPr lang="en-GB" dirty="0" smtClean="0"/>
              <a:t> </a:t>
            </a:r>
            <a:r>
              <a:rPr lang="en-GB" dirty="0" err="1" smtClean="0"/>
              <a:t>tematisk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Egenkontroller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Meta-regulering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Relationer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Risikovurderinger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Effektivitet og legitimitet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727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Feedback - </a:t>
            </a:r>
            <a:r>
              <a:rPr lang="en-GB" dirty="0" err="1" smtClean="0"/>
              <a:t>koncerninterviews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Hvad har I på hjertet </a:t>
            </a:r>
            <a:r>
              <a:rPr lang="da-DK" dirty="0" err="1" smtClean="0"/>
              <a:t>ifht</a:t>
            </a:r>
            <a:r>
              <a:rPr lang="da-DK" dirty="0" smtClean="0"/>
              <a:t>. Tax </a:t>
            </a:r>
            <a:r>
              <a:rPr lang="da-DK" dirty="0" err="1" smtClean="0"/>
              <a:t>Governance</a:t>
            </a:r>
            <a:r>
              <a:rPr lang="da-DK" dirty="0" smtClean="0"/>
              <a:t>?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(Anden </a:t>
            </a:r>
            <a:r>
              <a:rPr lang="da-DK" dirty="0"/>
              <a:t>interviewrunde med koncerner: Forår </a:t>
            </a:r>
            <a:r>
              <a:rPr lang="da-DK" dirty="0" smtClean="0"/>
              <a:t>2018)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>
              <a:buFontTx/>
              <a:buChar char="-"/>
            </a:pPr>
            <a:r>
              <a:rPr lang="da-DK" dirty="0" smtClean="0"/>
              <a:t>EU lovgivning/krav?</a:t>
            </a:r>
          </a:p>
          <a:p>
            <a:pPr>
              <a:buFontTx/>
              <a:buChar char="-"/>
            </a:pPr>
            <a:r>
              <a:rPr lang="da-DK" dirty="0" smtClean="0"/>
              <a:t>Tendenser mere internationalt? (Tax </a:t>
            </a:r>
            <a:r>
              <a:rPr lang="da-DK" dirty="0" err="1" smtClean="0"/>
              <a:t>code</a:t>
            </a:r>
            <a:r>
              <a:rPr lang="da-DK" dirty="0" smtClean="0"/>
              <a:t>, TCF)</a:t>
            </a:r>
          </a:p>
          <a:p>
            <a:pPr>
              <a:buFontTx/>
              <a:buChar char="-"/>
            </a:pPr>
            <a:r>
              <a:rPr lang="da-DK" dirty="0" smtClean="0"/>
              <a:t>Retssikkerhed?</a:t>
            </a:r>
          </a:p>
          <a:p>
            <a:pPr>
              <a:buFontTx/>
              <a:buChar char="-"/>
            </a:pPr>
            <a:r>
              <a:rPr lang="da-DK" dirty="0" smtClean="0"/>
              <a:t>Diskretion for skattemedarbejderne?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26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Kommunikation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resultater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Projektperiode: 2015-2019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Sommer 2017: Publicering af nationale rapporter</a:t>
            </a:r>
          </a:p>
          <a:p>
            <a:pPr marL="0" indent="0">
              <a:buNone/>
            </a:pPr>
            <a:r>
              <a:rPr lang="da-DK" dirty="0" smtClean="0"/>
              <a:t>Sommer 2018: Publicering af samlede anbefalinger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Nyhedsbrev og generel information: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://www.org.umu.se/fairtax/english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3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Tak</a:t>
            </a:r>
            <a:r>
              <a:rPr lang="en-GB" dirty="0" smtClean="0"/>
              <a:t> for </a:t>
            </a:r>
            <a:r>
              <a:rPr lang="en-GB" dirty="0" err="1" smtClean="0"/>
              <a:t>opmærksomheden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Spørgsmål?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55978"/>
            <a:ext cx="6119813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2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FairTax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2D648"/>
      </a:accent1>
      <a:accent2>
        <a:srgbClr val="ED6C49"/>
      </a:accent2>
      <a:accent3>
        <a:srgbClr val="9ECADA"/>
      </a:accent3>
      <a:accent4>
        <a:srgbClr val="BBC376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BA0FD3C8BF946B085437D4F6E803D" ma:contentTypeVersion="3" ma:contentTypeDescription="Create a new document." ma:contentTypeScope="" ma:versionID="80a4762da8dbc594a1329930b90e0e7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677d2239a47fc04fef094d678db82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17C478-B153-454B-9AB3-B86CB487651F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DE9A3B-622B-47B8-A50C-F55E9B3C74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5AFB7E-6EE0-470A-9ACC-C57AD30B73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</TotalTime>
  <Words>189</Words>
  <Application>Microsoft Office PowerPoint</Application>
  <PresentationFormat>On-screen Show (16:9)</PresentationFormat>
  <Paragraphs>80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Præsentation af forskningsprojekt</vt:lpstr>
      <vt:lpstr>PowerPoint Presentation</vt:lpstr>
      <vt:lpstr>Internationalt fokus</vt:lpstr>
      <vt:lpstr>Forskningsfokus</vt:lpstr>
      <vt:lpstr>Kvalitativ metode</vt:lpstr>
      <vt:lpstr>Foreløbige resultater tematisk</vt:lpstr>
      <vt:lpstr>Feedback - koncerninterviews</vt:lpstr>
      <vt:lpstr>Kommunikation af resultater</vt:lpstr>
      <vt:lpstr>Tak for opmærksomheden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Sonja Nordström</dc:creator>
  <cp:lastModifiedBy>Karen Boll</cp:lastModifiedBy>
  <cp:revision>55</cp:revision>
  <cp:lastPrinted>2016-11-02T10:03:07Z</cp:lastPrinted>
  <dcterms:created xsi:type="dcterms:W3CDTF">2016-03-09T12:00:44Z</dcterms:created>
  <dcterms:modified xsi:type="dcterms:W3CDTF">2016-11-02T10:06:39Z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0x0101007EDBA0FD3C8BF946B085437D4F6E803D</vt:lpwstr>
  </property>
</Properties>
</file>