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64" r:id="rId5"/>
    <p:sldId id="286" r:id="rId6"/>
    <p:sldId id="267" r:id="rId7"/>
    <p:sldId id="266" r:id="rId8"/>
    <p:sldId id="278" r:id="rId9"/>
    <p:sldId id="279" r:id="rId10"/>
    <p:sldId id="288" r:id="rId11"/>
    <p:sldId id="289" r:id="rId12"/>
    <p:sldId id="290" r:id="rId13"/>
    <p:sldId id="272" r:id="rId14"/>
    <p:sldId id="284" r:id="rId15"/>
    <p:sldId id="292" r:id="rId16"/>
    <p:sldId id="283" r:id="rId17"/>
    <p:sldId id="282" r:id="rId18"/>
    <p:sldId id="273" r:id="rId19"/>
    <p:sldId id="293" r:id="rId20"/>
    <p:sldId id="297" r:id="rId21"/>
    <p:sldId id="298" r:id="rId22"/>
    <p:sldId id="299" r:id="rId23"/>
  </p:sldIdLst>
  <p:sldSz cx="9144000" cy="5143500" type="screen16x9"/>
  <p:notesSz cx="6858000" cy="9144000"/>
  <p:defaultTextStyle>
    <a:defPPr>
      <a:defRPr lang="sv-SE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7D0"/>
    <a:srgbClr val="A9B976"/>
    <a:srgbClr val="E8CF57"/>
    <a:srgbClr val="E46C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43"/>
  </p:normalViewPr>
  <p:slideViewPr>
    <p:cSldViewPr snapToGrid="0" snapToObjects="1">
      <p:cViewPr varScale="1">
        <p:scale>
          <a:sx n="171" d="100"/>
          <a:sy n="171" d="100"/>
        </p:scale>
        <p:origin x="464" y="16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74" y="677407"/>
            <a:ext cx="7621451" cy="2709849"/>
          </a:xfrm>
          <a:prstGeom prst="rect">
            <a:avLst/>
          </a:prstGeom>
        </p:spPr>
      </p:pic>
      <p:grpSp>
        <p:nvGrpSpPr>
          <p:cNvPr id="20" name="Grupp 19"/>
          <p:cNvGrpSpPr/>
          <p:nvPr userDrawn="1"/>
        </p:nvGrpSpPr>
        <p:grpSpPr>
          <a:xfrm>
            <a:off x="506077" y="3856383"/>
            <a:ext cx="8136991" cy="939727"/>
            <a:chOff x="506077" y="3856383"/>
            <a:chExt cx="8136991" cy="939727"/>
          </a:xfrm>
        </p:grpSpPr>
        <p:pic>
          <p:nvPicPr>
            <p:cNvPr id="22" name="Bildobjekt 21"/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8126" y="3993638"/>
              <a:ext cx="1224942" cy="258409"/>
            </a:xfrm>
            <a:prstGeom prst="rect">
              <a:avLst/>
            </a:prstGeom>
          </p:spPr>
        </p:pic>
        <p:pic>
          <p:nvPicPr>
            <p:cNvPr id="23" name="Bildobjekt 22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80221" y="3958975"/>
              <a:ext cx="344979" cy="643096"/>
            </a:xfrm>
            <a:prstGeom prst="rect">
              <a:avLst/>
            </a:prstGeom>
          </p:spPr>
        </p:pic>
        <p:pic>
          <p:nvPicPr>
            <p:cNvPr id="24" name="Bildobjekt 23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6248" y="4328866"/>
              <a:ext cx="1106657" cy="273206"/>
            </a:xfrm>
            <a:prstGeom prst="rect">
              <a:avLst/>
            </a:prstGeom>
          </p:spPr>
        </p:pic>
        <p:pic>
          <p:nvPicPr>
            <p:cNvPr id="25" name="Bildobjekt 24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56248" y="3958976"/>
              <a:ext cx="1096408" cy="276663"/>
            </a:xfrm>
            <a:prstGeom prst="rect">
              <a:avLst/>
            </a:prstGeom>
          </p:spPr>
        </p:pic>
        <p:pic>
          <p:nvPicPr>
            <p:cNvPr id="26" name="Bildobjekt 25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93952" y="3958975"/>
              <a:ext cx="857461" cy="643096"/>
            </a:xfrm>
            <a:prstGeom prst="rect">
              <a:avLst/>
            </a:prstGeom>
          </p:spPr>
        </p:pic>
        <p:pic>
          <p:nvPicPr>
            <p:cNvPr id="27" name="Bildobjekt 26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2711" y="3958975"/>
              <a:ext cx="829179" cy="643096"/>
            </a:xfrm>
            <a:prstGeom prst="rect">
              <a:avLst/>
            </a:prstGeom>
          </p:spPr>
        </p:pic>
        <p:pic>
          <p:nvPicPr>
            <p:cNvPr id="28" name="Bildobjekt 27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47883" y="3934438"/>
              <a:ext cx="1283252" cy="394429"/>
            </a:xfrm>
            <a:prstGeom prst="rect">
              <a:avLst/>
            </a:prstGeom>
          </p:spPr>
        </p:pic>
        <p:pic>
          <p:nvPicPr>
            <p:cNvPr id="29" name="Bildobjekt 28"/>
            <p:cNvPicPr>
              <a:picLocks noChangeAspect="1"/>
            </p:cNvPicPr>
            <p:nvPr userDrawn="1"/>
          </p:nvPicPr>
          <p:blipFill rotWithShape="1"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3346"/>
            <a:stretch/>
          </p:blipFill>
          <p:spPr>
            <a:xfrm>
              <a:off x="4963188" y="4395309"/>
              <a:ext cx="1284879" cy="206762"/>
            </a:xfrm>
            <a:prstGeom prst="rect">
              <a:avLst/>
            </a:prstGeom>
          </p:spPr>
        </p:pic>
        <p:pic>
          <p:nvPicPr>
            <p:cNvPr id="30" name="Bildobjekt 29"/>
            <p:cNvPicPr>
              <a:picLocks noChangeAspect="1"/>
            </p:cNvPicPr>
            <p:nvPr userDrawn="1"/>
          </p:nvPicPr>
          <p:blipFill rotWithShape="1"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08" r="8655"/>
            <a:stretch/>
          </p:blipFill>
          <p:spPr>
            <a:xfrm>
              <a:off x="6357127" y="3856383"/>
              <a:ext cx="930217" cy="861751"/>
            </a:xfrm>
            <a:prstGeom prst="rect">
              <a:avLst/>
            </a:prstGeom>
          </p:spPr>
        </p:pic>
        <p:pic>
          <p:nvPicPr>
            <p:cNvPr id="31" name="Bildobjekt 30"/>
            <p:cNvPicPr>
              <a:picLocks noChangeAspect="1"/>
            </p:cNvPicPr>
            <p:nvPr userDrawn="1"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6077" y="3965710"/>
              <a:ext cx="643096" cy="643096"/>
            </a:xfrm>
            <a:prstGeom prst="rect">
              <a:avLst/>
            </a:prstGeom>
          </p:spPr>
        </p:pic>
        <p:pic>
          <p:nvPicPr>
            <p:cNvPr id="32" name="Bildobjekt 31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3336" y="4336304"/>
              <a:ext cx="1224587" cy="459806"/>
            </a:xfrm>
            <a:prstGeom prst="rect">
              <a:avLst/>
            </a:prstGeom>
          </p:spPr>
        </p:pic>
      </p:grpSp>
      <p:pic>
        <p:nvPicPr>
          <p:cNvPr id="33" name="Bildobjekt 3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5624" y="157623"/>
            <a:ext cx="624598" cy="424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1370555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1206062" cy="5143500"/>
          </a:xfrm>
          <a:prstGeom prst="rect">
            <a:avLst/>
          </a:prstGeom>
          <a:solidFill>
            <a:schemeClr val="accent3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96" y="162330"/>
            <a:ext cx="883254" cy="1032029"/>
          </a:xfrm>
          <a:prstGeom prst="rect">
            <a:avLst/>
          </a:prstGeom>
        </p:spPr>
      </p:pic>
      <p:cxnSp>
        <p:nvCxnSpPr>
          <p:cNvPr id="11" name="Rak 10"/>
          <p:cNvCxnSpPr/>
          <p:nvPr userDrawn="1"/>
        </p:nvCxnSpPr>
        <p:spPr>
          <a:xfrm>
            <a:off x="1497724" y="4513702"/>
            <a:ext cx="7196959" cy="0"/>
          </a:xfrm>
          <a:prstGeom prst="line">
            <a:avLst/>
          </a:prstGeom>
          <a:ln w="19050">
            <a:solidFill>
              <a:srgbClr val="93C7D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1395200" y="594275"/>
            <a:ext cx="7299482" cy="53114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200" b="1" i="0" baseline="0"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sv-SE" dirty="0"/>
              <a:t>Huvudrubrik 32p</a:t>
            </a:r>
          </a:p>
        </p:txBody>
      </p:sp>
      <p:sp>
        <p:nvSpPr>
          <p:cNvPr id="17" name="Platshållare för innehåll 16"/>
          <p:cNvSpPr>
            <a:spLocks noGrp="1"/>
          </p:cNvSpPr>
          <p:nvPr>
            <p:ph sz="quarter" idx="10"/>
          </p:nvPr>
        </p:nvSpPr>
        <p:spPr>
          <a:xfrm>
            <a:off x="1406525" y="1384300"/>
            <a:ext cx="7288213" cy="3013075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charset="0"/>
                <a:ea typeface="Verdana" charset="0"/>
                <a:cs typeface="Verdana" charset="0"/>
              </a:defRPr>
            </a:lvl1pPr>
            <a:lvl2pPr>
              <a:defRPr>
                <a:latin typeface="Verdana" charset="0"/>
                <a:ea typeface="Verdana" charset="0"/>
                <a:cs typeface="Verdana" charset="0"/>
              </a:defRPr>
            </a:lvl2pPr>
            <a:lvl3pPr>
              <a:defRPr>
                <a:latin typeface="Verdana" charset="0"/>
                <a:ea typeface="Verdana" charset="0"/>
                <a:cs typeface="Verdana" charset="0"/>
              </a:defRPr>
            </a:lvl3pPr>
            <a:lvl4pPr>
              <a:defRPr>
                <a:latin typeface="Verdana" charset="0"/>
                <a:ea typeface="Verdana" charset="0"/>
                <a:cs typeface="Verdana" charset="0"/>
              </a:defRPr>
            </a:lvl4pPr>
            <a:lvl5pPr>
              <a:defRPr>
                <a:latin typeface="Verdana" charset="0"/>
                <a:ea typeface="Verdana" charset="0"/>
                <a:cs typeface="Verdana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32" y="3919497"/>
            <a:ext cx="624598" cy="424198"/>
          </a:xfrm>
          <a:prstGeom prst="rect">
            <a:avLst/>
          </a:prstGeom>
        </p:spPr>
      </p:pic>
      <p:sp>
        <p:nvSpPr>
          <p:cNvPr id="13" name="Rektangel 12"/>
          <p:cNvSpPr/>
          <p:nvPr userDrawn="1"/>
        </p:nvSpPr>
        <p:spPr>
          <a:xfrm>
            <a:off x="15768" y="4376726"/>
            <a:ext cx="126123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The Fair Tax project is funded by the European Union’s Horizon 2020 research and innovation </a:t>
            </a:r>
            <a:r>
              <a:rPr lang="en-US" sz="600" dirty="0" err="1">
                <a:latin typeface="Verdana" charset="0"/>
                <a:ea typeface="Verdana" charset="0"/>
                <a:cs typeface="Verdana" charset="0"/>
              </a:rPr>
              <a:t>programme</a:t>
            </a:r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 2014-2018, grant agreement No </a:t>
            </a:r>
            <a:r>
              <a:rPr lang="en-US" sz="600" dirty="0" err="1">
                <a:latin typeface="Verdana" charset="0"/>
                <a:ea typeface="Verdana" charset="0"/>
                <a:cs typeface="Verdana" charset="0"/>
              </a:rPr>
              <a:t>FairTax</a:t>
            </a:r>
            <a:r>
              <a:rPr lang="en-US" sz="600" dirty="0">
                <a:latin typeface="Verdana" charset="0"/>
                <a:ea typeface="Verdana" charset="0"/>
                <a:cs typeface="Verdana" charset="0"/>
              </a:rPr>
              <a:t> 649439</a:t>
            </a:r>
            <a:endParaRPr lang="sv-SE" sz="600" dirty="0">
              <a:latin typeface="Verdana" charset="0"/>
              <a:ea typeface="Verdana" charset="0"/>
              <a:cs typeface="Verdan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58052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884" userDrawn="1">
          <p15:clr>
            <a:srgbClr val="FBAE40"/>
          </p15:clr>
        </p15:guide>
        <p15:guide id="2" orient="horz" pos="373" userDrawn="1">
          <p15:clr>
            <a:srgbClr val="FBAE40"/>
          </p15:clr>
        </p15:guide>
        <p15:guide id="3" orient="horz" pos="87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296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ED5BA-EBAB-467E-AB0F-5850AC6E5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200" y="594275"/>
            <a:ext cx="7299482" cy="3803100"/>
          </a:xfrm>
        </p:spPr>
        <p:txBody>
          <a:bodyPr>
            <a:normAutofit/>
          </a:bodyPr>
          <a:lstStyle/>
          <a:p>
            <a:pPr algn="ctr"/>
            <a:r>
              <a:rPr lang="en-GB" sz="2400" dirty="0"/>
              <a:t>(Gender) Effects of Changes</a:t>
            </a:r>
            <a:br>
              <a:rPr lang="en-GB" sz="2400" dirty="0"/>
            </a:br>
            <a:r>
              <a:rPr lang="en-GB" sz="2400" dirty="0"/>
              <a:t>in Tax Rates, Units, and Exemptions</a:t>
            </a:r>
            <a:br>
              <a:rPr lang="en-GB" sz="2400" dirty="0"/>
            </a:br>
            <a:br>
              <a:rPr lang="de-AT" dirty="0"/>
            </a:br>
            <a:r>
              <a:rPr lang="de-AT" sz="2000" dirty="0"/>
              <a:t>A Microsimulation </a:t>
            </a:r>
            <a:r>
              <a:rPr lang="en-GB" sz="2000" dirty="0"/>
              <a:t>Study</a:t>
            </a:r>
            <a:br>
              <a:rPr lang="de-AT" sz="2000" dirty="0"/>
            </a:br>
            <a:r>
              <a:rPr lang="de-AT" sz="2000" dirty="0" err="1"/>
              <a:t>for</a:t>
            </a:r>
            <a:r>
              <a:rPr lang="de-AT" sz="2000" dirty="0"/>
              <a:t> Six EU Member States</a:t>
            </a:r>
            <a:br>
              <a:rPr lang="de-AT" dirty="0"/>
            </a:br>
            <a:br>
              <a:rPr lang="de-AT" dirty="0"/>
            </a:br>
            <a:r>
              <a:rPr lang="de-AT" sz="1800" b="0" dirty="0"/>
              <a:t>M. Fink, J. Janová, D. </a:t>
            </a:r>
            <a:r>
              <a:rPr lang="de-AT" sz="1800" b="0" dirty="0" err="1"/>
              <a:t>Nerudová</a:t>
            </a:r>
            <a:r>
              <a:rPr lang="de-AT" sz="1800" b="0" dirty="0"/>
              <a:t>, J. Pavel, M. </a:t>
            </a:r>
            <a:r>
              <a:rPr lang="de-AT" sz="1800" b="0" dirty="0" err="1"/>
              <a:t>Schratzenstaller</a:t>
            </a:r>
            <a:r>
              <a:rPr lang="de-AT" sz="1800" b="0" dirty="0"/>
              <a:t>, F. Sindermann, M. Spielauer</a:t>
            </a:r>
            <a:br>
              <a:rPr lang="de-AT" sz="1800" b="0" dirty="0"/>
            </a:br>
            <a:br>
              <a:rPr lang="de-AT" dirty="0"/>
            </a:br>
            <a:r>
              <a:rPr lang="en-GB" sz="1600" b="0" dirty="0"/>
              <a:t>FairTax Stakeholder Event, February 19th, 2019, Brussels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18074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B5779-3D21-4D20-AA4A-1B48E84D0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200" y="594275"/>
            <a:ext cx="7299482" cy="531141"/>
          </a:xfrm>
        </p:spPr>
        <p:txBody>
          <a:bodyPr>
            <a:normAutofit/>
          </a:bodyPr>
          <a:lstStyle/>
          <a:p>
            <a:r>
              <a:rPr lang="de-AT" dirty="0" err="1"/>
              <a:t>Effect</a:t>
            </a:r>
            <a:r>
              <a:rPr lang="de-AT" dirty="0"/>
              <a:t> on Work Incentives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3BA1B0F-F5DF-4642-8350-C683AB7BF9DF}"/>
              </a:ext>
            </a:extLst>
          </p:cNvPr>
          <p:cNvSpPr txBox="1">
            <a:spLocks/>
          </p:cNvSpPr>
          <p:nvPr/>
        </p:nvSpPr>
        <p:spPr>
          <a:xfrm>
            <a:off x="1395200" y="247628"/>
            <a:ext cx="7299482" cy="34664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de-AT" sz="1800" dirty="0"/>
              <a:t>Gender </a:t>
            </a:r>
            <a:r>
              <a:rPr lang="de-AT" sz="1800" dirty="0" err="1"/>
              <a:t>Aspects</a:t>
            </a:r>
            <a:endParaRPr lang="de-AT" sz="18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9388D8-E37D-40B2-8833-E91FE0DF837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Tax benefit system affects labour supply decisions by altering gross incomes</a:t>
            </a:r>
          </a:p>
          <a:p>
            <a:r>
              <a:rPr lang="en-GB" dirty="0"/>
              <a:t>What is the effect of a change in labour supply, i.e. in gross earnings, on disposable household income?</a:t>
            </a:r>
          </a:p>
          <a:p>
            <a:r>
              <a:rPr lang="en-GB" dirty="0"/>
              <a:t>How much of the additional income is “taxed” away?</a:t>
            </a:r>
          </a:p>
        </p:txBody>
      </p:sp>
    </p:spTree>
    <p:extLst>
      <p:ext uri="{BB962C8B-B14F-4D97-AF65-F5344CB8AC3E}">
        <p14:creationId xmlns:p14="http://schemas.microsoft.com/office/powerpoint/2010/main" val="312910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B5779-3D21-4D20-AA4A-1B48E84D0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200" y="594275"/>
            <a:ext cx="7299482" cy="531141"/>
          </a:xfrm>
        </p:spPr>
        <p:txBody>
          <a:bodyPr>
            <a:normAutofit/>
          </a:bodyPr>
          <a:lstStyle/>
          <a:p>
            <a:r>
              <a:rPr lang="de-AT" dirty="0" err="1"/>
              <a:t>Effect</a:t>
            </a:r>
            <a:r>
              <a:rPr lang="de-AT" dirty="0"/>
              <a:t> on Work Incentives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3BA1B0F-F5DF-4642-8350-C683AB7BF9DF}"/>
              </a:ext>
            </a:extLst>
          </p:cNvPr>
          <p:cNvSpPr txBox="1">
            <a:spLocks/>
          </p:cNvSpPr>
          <p:nvPr/>
        </p:nvSpPr>
        <p:spPr>
          <a:xfrm>
            <a:off x="1395200" y="247628"/>
            <a:ext cx="7299482" cy="34664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de-AT" sz="1800" dirty="0"/>
              <a:t>Gender </a:t>
            </a:r>
            <a:r>
              <a:rPr lang="de-AT" sz="1800" dirty="0" err="1"/>
              <a:t>Aspects</a:t>
            </a:r>
            <a:endParaRPr lang="de-AT" sz="1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Inhaltsplatzhalter 5">
                <a:extLst>
                  <a:ext uri="{FF2B5EF4-FFF2-40B4-BE49-F238E27FC236}">
                    <a16:creationId xmlns:a16="http://schemas.microsoft.com/office/drawing/2014/main" id="{799388D8-E37D-40B2-8833-E91FE0DF8375}"/>
                  </a:ext>
                </a:extLst>
              </p:cNvPr>
              <p:cNvSpPr>
                <a:spLocks noGrp="1"/>
              </p:cNvSpPr>
              <p:nvPr>
                <p:ph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Marginal effective tax rate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342900" lvl="1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/>
                      <m:t>METR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de-A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  <m:r>
                          <a:rPr lang="de-A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de-A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de-AT" i="1" baseline="30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𝑌h</m:t>
                        </m:r>
                        <m:r>
                          <a:rPr lang="de-AT" i="1" baseline="30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  <m:r>
                          <a:rPr lang="de-A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de-AT" i="1" baseline="30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𝐸𝑖</m:t>
                        </m:r>
                        <m:r>
                          <a:rPr lang="de-AT" i="1" baseline="30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den>
                    </m:f>
                  </m:oMath>
                </a14:m>
                <a:endParaRPr lang="en-GB" dirty="0"/>
              </a:p>
              <a:p>
                <a:pPr marL="342900" lvl="1" indent="0" algn="ctr">
                  <a:buNone/>
                </a:pPr>
                <a:endParaRPr lang="en-GB" dirty="0"/>
              </a:p>
              <a:p>
                <a:r>
                  <a:rPr lang="en-GB" dirty="0"/>
                  <a:t>Participation tax rate (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</m:t>
                    </m:r>
                    <m:r>
                      <a:rPr lang="de-AT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de-AT" b="0" i="1" baseline="3000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dirty="0"/>
                  <a:t>)</a:t>
                </a:r>
              </a:p>
              <a:p>
                <a:pPr marL="0" indent="0">
                  <a:buNone/>
                </a:pPr>
                <a:endParaRPr lang="en-GB" dirty="0"/>
              </a:p>
              <a:p>
                <a:pPr marL="342900" lvl="1" indent="0" algn="ctr">
                  <a:buNone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de-AT" b="0" i="0" dirty="0" smtClean="0"/>
                      <m:t>P</m:t>
                    </m:r>
                    <m:r>
                      <m:rPr>
                        <m:nor/>
                      </m:rPr>
                      <a:rPr lang="en-GB" dirty="0"/>
                      <m:t>TR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de-A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∆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  <m:r>
                          <a:rPr lang="de-A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</a:rPr>
                      <m:t>1−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</m:t>
                        </m:r>
                        <m:r>
                          <a:rPr lang="de-AT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r>
                          <a:rPr lang="de-AT" i="1" baseline="30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de-AT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𝑌h</m:t>
                        </m:r>
                        <m:r>
                          <a:rPr lang="de-AT" i="1" baseline="30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num>
                      <m:den>
                        <m:r>
                          <a:rPr lang="de-A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𝐸</m:t>
                        </m:r>
                        <m:r>
                          <a:rPr lang="de-AT" i="1" baseline="-25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  <m:r>
                          <a:rPr lang="de-AT" i="1" baseline="3000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6" name="Inhaltsplatzhalter 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799388D8-E37D-40B2-8833-E91FE0DF837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0"/>
              </p:nvPr>
            </p:nvSpPr>
            <p:spPr>
              <a:blipFill>
                <a:blip r:embed="rId2"/>
                <a:stretch>
                  <a:fillRect l="-837" t="-2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227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B5779-3D21-4D20-AA4A-1B48E84D0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200" y="594275"/>
            <a:ext cx="7299482" cy="531141"/>
          </a:xfrm>
        </p:spPr>
        <p:txBody>
          <a:bodyPr>
            <a:normAutofit/>
          </a:bodyPr>
          <a:lstStyle/>
          <a:p>
            <a:r>
              <a:rPr lang="de-AT" dirty="0" err="1"/>
              <a:t>Effect</a:t>
            </a:r>
            <a:r>
              <a:rPr lang="de-AT" dirty="0"/>
              <a:t> on Work Incentives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3BA1B0F-F5DF-4642-8350-C683AB7BF9DF}"/>
              </a:ext>
            </a:extLst>
          </p:cNvPr>
          <p:cNvSpPr txBox="1">
            <a:spLocks/>
          </p:cNvSpPr>
          <p:nvPr/>
        </p:nvSpPr>
        <p:spPr>
          <a:xfrm>
            <a:off x="1395200" y="247628"/>
            <a:ext cx="7299482" cy="34664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de-AT" sz="1800" dirty="0"/>
              <a:t>Gender </a:t>
            </a:r>
            <a:r>
              <a:rPr lang="de-AT" sz="1800" dirty="0" err="1"/>
              <a:t>Aspects</a:t>
            </a:r>
            <a:endParaRPr lang="de-AT" sz="1800" dirty="0"/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99388D8-E37D-40B2-8833-E91FE0DF837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Marginal effective tax rate</a:t>
            </a:r>
          </a:p>
          <a:p>
            <a:pPr lvl="1"/>
            <a:r>
              <a:rPr lang="en-GB" dirty="0"/>
              <a:t>Female second earners</a:t>
            </a:r>
          </a:p>
          <a:p>
            <a:pPr lvl="1"/>
            <a:r>
              <a:rPr lang="en-GB" dirty="0"/>
              <a:t>Earnings increased by 10%</a:t>
            </a:r>
          </a:p>
          <a:p>
            <a:r>
              <a:rPr lang="en-GB" dirty="0"/>
              <a:t>Participation tax rate</a:t>
            </a:r>
          </a:p>
          <a:p>
            <a:pPr lvl="1"/>
            <a:r>
              <a:rPr lang="en-GB" dirty="0"/>
              <a:t>Inactive female in 2-adults household</a:t>
            </a:r>
          </a:p>
          <a:p>
            <a:pPr lvl="1"/>
            <a:r>
              <a:rPr lang="en-GB" dirty="0"/>
              <a:t>Earnings set to 2/3 of the national mean active income</a:t>
            </a:r>
          </a:p>
          <a:p>
            <a:r>
              <a:rPr lang="en-GB" dirty="0"/>
              <a:t>Both indicators are sensitive to the assumed increase in earnings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6452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B5779-3D21-4D20-AA4A-1B48E84D0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200" y="594275"/>
            <a:ext cx="7299482" cy="531141"/>
          </a:xfrm>
        </p:spPr>
        <p:txBody>
          <a:bodyPr>
            <a:normAutofit/>
          </a:bodyPr>
          <a:lstStyle/>
          <a:p>
            <a:r>
              <a:rPr lang="de-AT" sz="2800" dirty="0"/>
              <a:t>Distribution </a:t>
            </a:r>
            <a:r>
              <a:rPr lang="de-AT" sz="2800" dirty="0" err="1"/>
              <a:t>of</a:t>
            </a:r>
            <a:r>
              <a:rPr lang="de-AT" sz="2800" dirty="0"/>
              <a:t> METRs</a:t>
            </a:r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5DDEDAEC-2E12-4816-A522-14CE5183E97F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1770773" y="1068712"/>
            <a:ext cx="6649547" cy="3423809"/>
          </a:xfrm>
          <a:prstGeom prst="rect">
            <a:avLst/>
          </a:prstGeom>
        </p:spPr>
      </p:pic>
      <p:sp>
        <p:nvSpPr>
          <p:cNvPr id="5" name="Titel 1">
            <a:extLst>
              <a:ext uri="{FF2B5EF4-FFF2-40B4-BE49-F238E27FC236}">
                <a16:creationId xmlns:a16="http://schemas.microsoft.com/office/drawing/2014/main" id="{63BA1B0F-F5DF-4642-8350-C683AB7BF9DF}"/>
              </a:ext>
            </a:extLst>
          </p:cNvPr>
          <p:cNvSpPr txBox="1">
            <a:spLocks/>
          </p:cNvSpPr>
          <p:nvPr/>
        </p:nvSpPr>
        <p:spPr>
          <a:xfrm>
            <a:off x="1395200" y="247628"/>
            <a:ext cx="7299482" cy="34664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de-AT" sz="1800" dirty="0"/>
              <a:t>Gender </a:t>
            </a:r>
            <a:r>
              <a:rPr lang="de-AT" sz="1800" dirty="0" err="1"/>
              <a:t>Aspects</a:t>
            </a:r>
            <a:endParaRPr lang="de-AT" sz="1800" dirty="0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AC87797E-882D-41BF-BA56-86D00AA4BB0D}"/>
              </a:ext>
            </a:extLst>
          </p:cNvPr>
          <p:cNvSpPr txBox="1"/>
          <p:nvPr/>
        </p:nvSpPr>
        <p:spPr>
          <a:xfrm>
            <a:off x="1502735" y="4621619"/>
            <a:ext cx="71919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Source: Authors’ calculations based on EUROMOD simulations.</a:t>
            </a:r>
          </a:p>
        </p:txBody>
      </p:sp>
    </p:spTree>
    <p:extLst>
      <p:ext uri="{BB962C8B-B14F-4D97-AF65-F5344CB8AC3E}">
        <p14:creationId xmlns:p14="http://schemas.microsoft.com/office/powerpoint/2010/main" val="22152620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1B5779-3D21-4D20-AA4A-1B48E84D0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200" y="594275"/>
            <a:ext cx="7299482" cy="531141"/>
          </a:xfrm>
        </p:spPr>
        <p:txBody>
          <a:bodyPr>
            <a:normAutofit/>
          </a:bodyPr>
          <a:lstStyle/>
          <a:p>
            <a:r>
              <a:rPr lang="de-AT" sz="2800" dirty="0"/>
              <a:t>Distribution </a:t>
            </a:r>
            <a:r>
              <a:rPr lang="de-AT" sz="2800" dirty="0" err="1"/>
              <a:t>of</a:t>
            </a:r>
            <a:r>
              <a:rPr lang="de-AT" sz="2800" dirty="0"/>
              <a:t> PTRs</a:t>
            </a:r>
          </a:p>
        </p:txBody>
      </p:sp>
      <p:sp>
        <p:nvSpPr>
          <p:cNvPr id="5" name="Titel 1">
            <a:extLst>
              <a:ext uri="{FF2B5EF4-FFF2-40B4-BE49-F238E27FC236}">
                <a16:creationId xmlns:a16="http://schemas.microsoft.com/office/drawing/2014/main" id="{63BA1B0F-F5DF-4642-8350-C683AB7BF9DF}"/>
              </a:ext>
            </a:extLst>
          </p:cNvPr>
          <p:cNvSpPr txBox="1">
            <a:spLocks/>
          </p:cNvSpPr>
          <p:nvPr/>
        </p:nvSpPr>
        <p:spPr>
          <a:xfrm>
            <a:off x="1395200" y="247628"/>
            <a:ext cx="7299482" cy="346647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i="0" kern="1200" baseline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</a:lstStyle>
          <a:p>
            <a:r>
              <a:rPr lang="de-AT" sz="1800" dirty="0"/>
              <a:t>Gender </a:t>
            </a:r>
            <a:r>
              <a:rPr lang="de-AT" sz="1800" dirty="0" err="1"/>
              <a:t>Aspects</a:t>
            </a:r>
            <a:endParaRPr lang="de-AT" sz="1800" dirty="0"/>
          </a:p>
        </p:txBody>
      </p:sp>
      <p:pic>
        <p:nvPicPr>
          <p:cNvPr id="7" name="Inhaltsplatzhalter 5">
            <a:extLst>
              <a:ext uri="{FF2B5EF4-FFF2-40B4-BE49-F238E27FC236}">
                <a16:creationId xmlns:a16="http://schemas.microsoft.com/office/drawing/2014/main" id="{8ABC2F02-A48D-4410-A9C3-A162E96C034A}"/>
              </a:ext>
            </a:extLst>
          </p:cNvPr>
          <p:cNvPicPr>
            <a:picLocks noGrp="1" noChangeAspect="1"/>
          </p:cNvPicPr>
          <p:nvPr>
            <p:ph sz="quarter" idx="10"/>
          </p:nvPr>
        </p:nvPicPr>
        <p:blipFill>
          <a:blip r:embed="rId2"/>
          <a:stretch>
            <a:fillRect/>
          </a:stretch>
        </p:blipFill>
        <p:spPr>
          <a:xfrm>
            <a:off x="2230612" y="1125416"/>
            <a:ext cx="5709570" cy="3347212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EF5D2C26-B9EA-46E1-99C7-2824A4967E46}"/>
              </a:ext>
            </a:extLst>
          </p:cNvPr>
          <p:cNvSpPr txBox="1"/>
          <p:nvPr/>
        </p:nvSpPr>
        <p:spPr>
          <a:xfrm>
            <a:off x="1502735" y="4621619"/>
            <a:ext cx="71919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Source: Authors’ calculations based on EUROMOD simulations.</a:t>
            </a:r>
          </a:p>
        </p:txBody>
      </p:sp>
    </p:spTree>
    <p:extLst>
      <p:ext uri="{BB962C8B-B14F-4D97-AF65-F5344CB8AC3E}">
        <p14:creationId xmlns:p14="http://schemas.microsoft.com/office/powerpoint/2010/main" val="7979105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1F2E42-9656-4D2B-B890-B2D18E41A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Summary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B8E438-6722-446D-B639-748E98E2105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AT" dirty="0" err="1"/>
              <a:t>Extent</a:t>
            </a:r>
            <a:r>
              <a:rPr lang="de-AT" dirty="0"/>
              <a:t>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gender</a:t>
            </a:r>
            <a:r>
              <a:rPr lang="de-AT" dirty="0"/>
              <a:t> diff. </a:t>
            </a:r>
            <a:r>
              <a:rPr lang="de-AT" dirty="0" err="1"/>
              <a:t>varies</a:t>
            </a:r>
            <a:r>
              <a:rPr lang="de-AT" dirty="0"/>
              <a:t> </a:t>
            </a:r>
            <a:r>
              <a:rPr lang="de-AT" dirty="0" err="1"/>
              <a:t>across</a:t>
            </a:r>
            <a:r>
              <a:rPr lang="de-AT" dirty="0"/>
              <a:t> countries</a:t>
            </a:r>
          </a:p>
          <a:p>
            <a:r>
              <a:rPr lang="de-AT" dirty="0"/>
              <a:t>Design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income</a:t>
            </a:r>
            <a:r>
              <a:rPr lang="de-AT" dirty="0"/>
              <a:t> </a:t>
            </a:r>
            <a:r>
              <a:rPr lang="de-AT" dirty="0" err="1"/>
              <a:t>tax</a:t>
            </a:r>
            <a:r>
              <a:rPr lang="de-AT" dirty="0"/>
              <a:t> </a:t>
            </a:r>
            <a:r>
              <a:rPr lang="de-AT" dirty="0" err="1"/>
              <a:t>system</a:t>
            </a:r>
            <a:endParaRPr lang="de-AT" dirty="0"/>
          </a:p>
          <a:p>
            <a:pPr lvl="1"/>
            <a:r>
              <a:rPr lang="de-AT" dirty="0" err="1"/>
              <a:t>Poverty</a:t>
            </a:r>
            <a:r>
              <a:rPr lang="de-AT" dirty="0"/>
              <a:t> ~, </a:t>
            </a:r>
            <a:r>
              <a:rPr lang="de-AT" dirty="0" err="1"/>
              <a:t>Inequalty</a:t>
            </a:r>
            <a:r>
              <a:rPr lang="de-AT" dirty="0"/>
              <a:t> +, </a:t>
            </a:r>
            <a:r>
              <a:rPr lang="de-AT" dirty="0" err="1"/>
              <a:t>work</a:t>
            </a:r>
            <a:r>
              <a:rPr lang="de-AT" dirty="0"/>
              <a:t> </a:t>
            </a:r>
            <a:r>
              <a:rPr lang="de-AT" dirty="0" err="1"/>
              <a:t>incentive</a:t>
            </a:r>
            <a:r>
              <a:rPr lang="de-AT" dirty="0"/>
              <a:t> </a:t>
            </a:r>
            <a:r>
              <a:rPr lang="de-AT" dirty="0" err="1"/>
              <a:t>pronounced</a:t>
            </a:r>
            <a:endParaRPr lang="de-AT" dirty="0"/>
          </a:p>
          <a:p>
            <a:r>
              <a:rPr lang="de-AT" dirty="0"/>
              <a:t>System </a:t>
            </a:r>
            <a:r>
              <a:rPr lang="de-AT" dirty="0" err="1"/>
              <a:t>of</a:t>
            </a:r>
            <a:r>
              <a:rPr lang="de-AT" dirty="0"/>
              <a:t> </a:t>
            </a:r>
            <a:r>
              <a:rPr lang="de-AT" dirty="0" err="1"/>
              <a:t>household</a:t>
            </a:r>
            <a:r>
              <a:rPr lang="de-AT" dirty="0"/>
              <a:t> </a:t>
            </a:r>
            <a:r>
              <a:rPr lang="de-AT" dirty="0" err="1"/>
              <a:t>taxation</a:t>
            </a:r>
            <a:endParaRPr lang="de-AT" dirty="0"/>
          </a:p>
          <a:p>
            <a:pPr lvl="1"/>
            <a:r>
              <a:rPr lang="de-AT" dirty="0" err="1"/>
              <a:t>Poverty</a:t>
            </a:r>
            <a:r>
              <a:rPr lang="de-AT" dirty="0"/>
              <a:t> ~, </a:t>
            </a:r>
            <a:r>
              <a:rPr lang="de-AT" dirty="0" err="1"/>
              <a:t>Inequalty</a:t>
            </a:r>
            <a:r>
              <a:rPr lang="de-AT" dirty="0"/>
              <a:t> -, </a:t>
            </a:r>
            <a:r>
              <a:rPr lang="de-AT" dirty="0" err="1"/>
              <a:t>work</a:t>
            </a:r>
            <a:r>
              <a:rPr lang="de-AT" dirty="0"/>
              <a:t> </a:t>
            </a:r>
            <a:r>
              <a:rPr lang="de-AT" dirty="0" err="1"/>
              <a:t>incentive</a:t>
            </a:r>
            <a:r>
              <a:rPr lang="de-AT" dirty="0"/>
              <a:t> </a:t>
            </a:r>
            <a:r>
              <a:rPr lang="de-AT" dirty="0" err="1"/>
              <a:t>pronounced</a:t>
            </a:r>
            <a:endParaRPr lang="de-AT" dirty="0"/>
          </a:p>
          <a:p>
            <a:r>
              <a:rPr lang="de-AT" dirty="0"/>
              <a:t>Design </a:t>
            </a:r>
            <a:r>
              <a:rPr lang="de-AT" dirty="0" err="1"/>
              <a:t>of</a:t>
            </a:r>
            <a:r>
              <a:rPr lang="de-AT" dirty="0"/>
              <a:t> (</a:t>
            </a:r>
            <a:r>
              <a:rPr lang="de-AT" dirty="0" err="1"/>
              <a:t>tax</a:t>
            </a:r>
            <a:r>
              <a:rPr lang="de-AT" dirty="0"/>
              <a:t> </a:t>
            </a:r>
            <a:r>
              <a:rPr lang="de-AT" dirty="0" err="1"/>
              <a:t>related</a:t>
            </a:r>
            <a:r>
              <a:rPr lang="de-AT" dirty="0"/>
              <a:t>) </a:t>
            </a:r>
            <a:r>
              <a:rPr lang="de-AT" dirty="0" err="1"/>
              <a:t>child</a:t>
            </a:r>
            <a:r>
              <a:rPr lang="de-AT" dirty="0"/>
              <a:t> </a:t>
            </a:r>
            <a:r>
              <a:rPr lang="de-AT" dirty="0" err="1"/>
              <a:t>benfits</a:t>
            </a:r>
            <a:endParaRPr lang="de-AT" dirty="0"/>
          </a:p>
          <a:p>
            <a:pPr lvl="1"/>
            <a:r>
              <a:rPr lang="de-AT" dirty="0" err="1"/>
              <a:t>Poverty</a:t>
            </a:r>
            <a:r>
              <a:rPr lang="de-AT" dirty="0"/>
              <a:t> +, </a:t>
            </a:r>
            <a:r>
              <a:rPr lang="de-AT" dirty="0" err="1"/>
              <a:t>Inequality</a:t>
            </a:r>
            <a:r>
              <a:rPr lang="de-AT" dirty="0"/>
              <a:t> +, </a:t>
            </a:r>
            <a:r>
              <a:rPr lang="de-AT" dirty="0" err="1"/>
              <a:t>work</a:t>
            </a:r>
            <a:r>
              <a:rPr lang="de-AT" dirty="0"/>
              <a:t> </a:t>
            </a:r>
            <a:r>
              <a:rPr lang="de-AT" dirty="0" err="1"/>
              <a:t>incentive</a:t>
            </a:r>
            <a:r>
              <a:rPr lang="de-AT" dirty="0"/>
              <a:t> </a:t>
            </a:r>
            <a:r>
              <a:rPr lang="de-AT" dirty="0" err="1"/>
              <a:t>less</a:t>
            </a:r>
            <a:r>
              <a:rPr lang="de-AT" dirty="0"/>
              <a:t> </a:t>
            </a:r>
            <a:r>
              <a:rPr lang="de-AT" dirty="0" err="1"/>
              <a:t>pronounced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59892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A41C07-BEAA-4E1E-8B2C-0879448E1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0E58D-4899-45C6-A4B9-2E5BF5D7BFF9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1406525" y="1384300"/>
            <a:ext cx="7288213" cy="3013075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050507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467C-66F6-47CD-BCB6-01A147E4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Scenarios 1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25795548-5EE2-4495-A660-70F39045E5C5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134031987"/>
              </p:ext>
            </p:extLst>
          </p:nvPr>
        </p:nvGraphicFramePr>
        <p:xfrm>
          <a:off x="1517650" y="1560957"/>
          <a:ext cx="7177032" cy="2770038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786071">
                  <a:extLst>
                    <a:ext uri="{9D8B030D-6E8A-4147-A177-3AD203B41FA5}">
                      <a16:colId xmlns:a16="http://schemas.microsoft.com/office/drawing/2014/main" val="1277146939"/>
                    </a:ext>
                  </a:extLst>
                </a:gridCol>
                <a:gridCol w="6390961">
                  <a:extLst>
                    <a:ext uri="{9D8B030D-6E8A-4147-A177-3AD203B41FA5}">
                      <a16:colId xmlns:a16="http://schemas.microsoft.com/office/drawing/2014/main" val="1101812649"/>
                    </a:ext>
                  </a:extLst>
                </a:gridCol>
              </a:tblGrid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BL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Baseline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1242344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Switch from progressive to flat tax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1046703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Switch from flat to progressive tax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9501111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JT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Switch from individual to joint taxation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3302584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Switch from joint to individual taxation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0618216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RMETR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Sole earner tax credit abolished (budget neutrality via child tax credit)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0998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51487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467C-66F6-47CD-BCB6-01A147E4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Scenarios 2 (</a:t>
            </a:r>
            <a:r>
              <a:rPr lang="de-AT" dirty="0" err="1"/>
              <a:t>ChA</a:t>
            </a:r>
            <a:r>
              <a:rPr lang="de-AT" dirty="0"/>
              <a:t>)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25795548-5EE2-4495-A660-70F39045E5C5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153781081"/>
              </p:ext>
            </p:extLst>
          </p:nvPr>
        </p:nvGraphicFramePr>
        <p:xfrm>
          <a:off x="1517650" y="1560957"/>
          <a:ext cx="7177032" cy="2770038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786071">
                  <a:extLst>
                    <a:ext uri="{9D8B030D-6E8A-4147-A177-3AD203B41FA5}">
                      <a16:colId xmlns:a16="http://schemas.microsoft.com/office/drawing/2014/main" val="1277146939"/>
                    </a:ext>
                  </a:extLst>
                </a:gridCol>
                <a:gridCol w="6390961">
                  <a:extLst>
                    <a:ext uri="{9D8B030D-6E8A-4147-A177-3AD203B41FA5}">
                      <a16:colId xmlns:a16="http://schemas.microsoft.com/office/drawing/2014/main" val="1101812649"/>
                    </a:ext>
                  </a:extLst>
                </a:gridCol>
              </a:tblGrid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cap="all" spc="1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</a:t>
                      </a:r>
                      <a:endParaRPr lang="de-AT" sz="1200" cap="all" spc="10" baseline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Child tax credit (de facto cash benefit) replaced by child tax allowance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1242344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cap="all" spc="10" baseline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cz</a:t>
                      </a:r>
                      <a:endParaRPr lang="de-AT" sz="1200" cap="all" spc="10" baseline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Child tax credit replaced by child tax allowance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1046703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cap="all" spc="1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Child benefit replaced by child tax allowance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9501111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cap="all" spc="1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</a:t>
                      </a:r>
                      <a:endParaRPr lang="de-AT" sz="1200" cap="all" spc="10" baseline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Family tax credit for children replaced by child tax allowance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3302584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cap="all" spc="1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Child benefit replaced by child tax allowance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0618216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cap="all" spc="10" baseline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uk</a:t>
                      </a:r>
                      <a:endParaRPr lang="de-AT" sz="1200" cap="all" spc="10" baseline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Child tax credit (means-tested benefit) replaced by child tax allowance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0998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27735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467C-66F6-47CD-BCB6-01A147E4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Scenarios 2 (</a:t>
            </a:r>
            <a:r>
              <a:rPr lang="de-AT" dirty="0" err="1"/>
              <a:t>ChC</a:t>
            </a:r>
            <a:r>
              <a:rPr lang="de-AT" dirty="0"/>
              <a:t>)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25795548-5EE2-4495-A660-70F39045E5C5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1300689266"/>
              </p:ext>
            </p:extLst>
          </p:nvPr>
        </p:nvGraphicFramePr>
        <p:xfrm>
          <a:off x="1517650" y="1560957"/>
          <a:ext cx="7177032" cy="2770038"/>
        </p:xfrm>
        <a:graphic>
          <a:graphicData uri="http://schemas.openxmlformats.org/drawingml/2006/table">
            <a:tbl>
              <a:tblPr firstCol="1" bandRow="1">
                <a:tableStyleId>{F5AB1C69-6EDB-4FF4-983F-18BD219EF322}</a:tableStyleId>
              </a:tblPr>
              <a:tblGrid>
                <a:gridCol w="786071">
                  <a:extLst>
                    <a:ext uri="{9D8B030D-6E8A-4147-A177-3AD203B41FA5}">
                      <a16:colId xmlns:a16="http://schemas.microsoft.com/office/drawing/2014/main" val="1277146939"/>
                    </a:ext>
                  </a:extLst>
                </a:gridCol>
                <a:gridCol w="6390961">
                  <a:extLst>
                    <a:ext uri="{9D8B030D-6E8A-4147-A177-3AD203B41FA5}">
                      <a16:colId xmlns:a16="http://schemas.microsoft.com/office/drawing/2014/main" val="1101812649"/>
                    </a:ext>
                  </a:extLst>
                </a:gridCol>
              </a:tblGrid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cap="all" spc="1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AT</a:t>
                      </a:r>
                      <a:endParaRPr lang="de-AT" sz="1200" cap="all" spc="10" baseline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Child tax allowances replaced by new child tax credit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1242344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cap="all" spc="10" baseline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cz</a:t>
                      </a:r>
                      <a:endParaRPr lang="de-AT" sz="1200" cap="all" spc="10" baseline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1046703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cap="all" spc="1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Child benefit replaced by child tax credit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9501111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cap="all" spc="1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Es</a:t>
                      </a:r>
                      <a:endParaRPr lang="de-AT" sz="1200" cap="all" spc="10" baseline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-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3302584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cap="all" spc="10" baseline="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Child benefit replaced by child tax credit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0618216"/>
                  </a:ext>
                </a:extLst>
              </a:tr>
              <a:tr h="4616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cap="all" spc="10" baseline="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uk</a:t>
                      </a:r>
                      <a:endParaRPr lang="de-AT" sz="1200" cap="all" spc="10" baseline="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Child tax credit (means-tested benefit) replaced by child tax credit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0998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1023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80D447-11A9-4625-8C4D-DFB5B0D4F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Introduction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4B9717-8F47-4E8F-908C-05D02A30D0E6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Tax system impacts distribution of income &amp; wealth</a:t>
            </a:r>
          </a:p>
          <a:p>
            <a:r>
              <a:rPr lang="en-GB" dirty="0"/>
              <a:t>Important area: personal income tax</a:t>
            </a:r>
          </a:p>
          <a:p>
            <a:r>
              <a:rPr lang="en-GB" dirty="0"/>
              <a:t>Gender differentiated effects due to gender differentiated socio-economic conditions (implicit tax bias of income tax system)</a:t>
            </a:r>
          </a:p>
          <a:p>
            <a:r>
              <a:rPr lang="en-GB" dirty="0"/>
              <a:t>Crucial determinants:</a:t>
            </a:r>
          </a:p>
          <a:p>
            <a:pPr lvl="1"/>
            <a:r>
              <a:rPr lang="en-GB" dirty="0"/>
              <a:t>Design of income tax schedule (progressive vs. flat)</a:t>
            </a:r>
          </a:p>
          <a:p>
            <a:pPr lvl="1"/>
            <a:r>
              <a:rPr lang="en-GB" dirty="0"/>
              <a:t>System of household taxation (joint vs. individual)</a:t>
            </a:r>
          </a:p>
          <a:p>
            <a:pPr lvl="1"/>
            <a:r>
              <a:rPr lang="en-GB" dirty="0"/>
              <a:t>Design of tax exemptions (tax allowances vs. credit)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76209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467C-66F6-47CD-BCB6-01A147E4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Microsimulation </a:t>
            </a:r>
            <a:r>
              <a:rPr lang="de-AT" dirty="0" err="1"/>
              <a:t>Analyses</a:t>
            </a:r>
            <a:endParaRPr lang="de-AT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78D7140-C60A-4C5F-83B7-9FF1AECA3619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de-AT" dirty="0"/>
              <a:t>EUROMOD</a:t>
            </a:r>
          </a:p>
          <a:p>
            <a:r>
              <a:rPr lang="en-US" dirty="0"/>
              <a:t>Six EU member states (AT, CZ, DE, ES, SE, UK)</a:t>
            </a:r>
          </a:p>
          <a:p>
            <a:r>
              <a:rPr lang="en-US" dirty="0"/>
              <a:t>Multiple scenarios for each country</a:t>
            </a:r>
          </a:p>
          <a:p>
            <a:pPr lvl="1"/>
            <a:r>
              <a:rPr lang="en-US" dirty="0"/>
              <a:t>Flat tax vs. progressive tax</a:t>
            </a:r>
          </a:p>
          <a:p>
            <a:pPr lvl="1"/>
            <a:r>
              <a:rPr lang="en-US" dirty="0"/>
              <a:t>Joint vs. individual taxation</a:t>
            </a:r>
          </a:p>
          <a:p>
            <a:pPr lvl="1"/>
            <a:r>
              <a:rPr lang="en-US" dirty="0"/>
              <a:t>Child cash benefit vs. child related tax credits vs. allowances </a:t>
            </a:r>
          </a:p>
          <a:p>
            <a:pPr lvl="1"/>
            <a:r>
              <a:rPr lang="en-US" dirty="0"/>
              <a:t>Each under budget neutrality</a:t>
            </a:r>
          </a:p>
          <a:p>
            <a:r>
              <a:rPr lang="en-US" dirty="0"/>
              <a:t>Poverty, inequality, work incentives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679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09F2B3-A456-4282-98BC-26D5A1DAE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Selected EU Member States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37AC983B-1C7B-4435-845A-FD5FAAFA0968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2843892962"/>
              </p:ext>
            </p:extLst>
          </p:nvPr>
        </p:nvGraphicFramePr>
        <p:xfrm>
          <a:off x="1406525" y="1384300"/>
          <a:ext cx="7177032" cy="3252812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82192">
                  <a:extLst>
                    <a:ext uri="{9D8B030D-6E8A-4147-A177-3AD203B41FA5}">
                      <a16:colId xmlns:a16="http://schemas.microsoft.com/office/drawing/2014/main" val="1277146939"/>
                    </a:ext>
                  </a:extLst>
                </a:gridCol>
                <a:gridCol w="937683">
                  <a:extLst>
                    <a:ext uri="{9D8B030D-6E8A-4147-A177-3AD203B41FA5}">
                      <a16:colId xmlns:a16="http://schemas.microsoft.com/office/drawing/2014/main" val="1101812649"/>
                    </a:ext>
                  </a:extLst>
                </a:gridCol>
                <a:gridCol w="938474">
                  <a:extLst>
                    <a:ext uri="{9D8B030D-6E8A-4147-A177-3AD203B41FA5}">
                      <a16:colId xmlns:a16="http://schemas.microsoft.com/office/drawing/2014/main" val="1062375757"/>
                    </a:ext>
                  </a:extLst>
                </a:gridCol>
                <a:gridCol w="937683">
                  <a:extLst>
                    <a:ext uri="{9D8B030D-6E8A-4147-A177-3AD203B41FA5}">
                      <a16:colId xmlns:a16="http://schemas.microsoft.com/office/drawing/2014/main" val="1356064555"/>
                    </a:ext>
                  </a:extLst>
                </a:gridCol>
                <a:gridCol w="938474">
                  <a:extLst>
                    <a:ext uri="{9D8B030D-6E8A-4147-A177-3AD203B41FA5}">
                      <a16:colId xmlns:a16="http://schemas.microsoft.com/office/drawing/2014/main" val="2419547041"/>
                    </a:ext>
                  </a:extLst>
                </a:gridCol>
                <a:gridCol w="938474">
                  <a:extLst>
                    <a:ext uri="{9D8B030D-6E8A-4147-A177-3AD203B41FA5}">
                      <a16:colId xmlns:a16="http://schemas.microsoft.com/office/drawing/2014/main" val="225790595"/>
                    </a:ext>
                  </a:extLst>
                </a:gridCol>
                <a:gridCol w="1304052">
                  <a:extLst>
                    <a:ext uri="{9D8B030D-6E8A-4147-A177-3AD203B41FA5}">
                      <a16:colId xmlns:a16="http://schemas.microsoft.com/office/drawing/2014/main" val="2878154571"/>
                    </a:ext>
                  </a:extLst>
                </a:gridCol>
              </a:tblGrid>
              <a:tr h="51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Country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Austria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Czech Republic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Germany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Spain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Sweden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United Kingdom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3192281"/>
                  </a:ext>
                </a:extLst>
              </a:tr>
              <a:tr h="34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System of household taxation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Individual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Individual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Individual or joint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Individual or joint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Individual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Individual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1242344"/>
                  </a:ext>
                </a:extLst>
              </a:tr>
              <a:tr h="1055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PIT schedule: basic an top rate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Progress.</a:t>
                      </a:r>
                      <a:b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</a:b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25-50%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Flat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15%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Progress.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14-47.5%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Progress.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19-45%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Progress.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de-AT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52.1-57.1%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Progress.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20-45%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1046703"/>
                  </a:ext>
                </a:extLst>
              </a:tr>
              <a:tr h="51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(Tax related) child benefits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Cash benefit, tax credit, tax allowance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Non-</a:t>
                      </a:r>
                      <a:r>
                        <a:rPr lang="en-GB" sz="1200" spc="10" dirty="0" err="1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wasteable</a:t>
                      </a: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tax credit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Cash benefit or tax allowance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Tax credit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Cash benefit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Means-tested tax credit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95011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752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C3467C-66F6-47CD-BCB6-01A147E46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Data</a:t>
            </a:r>
          </a:p>
        </p:txBody>
      </p:sp>
      <p:graphicFrame>
        <p:nvGraphicFramePr>
          <p:cNvPr id="4" name="Inhaltsplatzhalter 3">
            <a:extLst>
              <a:ext uri="{FF2B5EF4-FFF2-40B4-BE49-F238E27FC236}">
                <a16:creationId xmlns:a16="http://schemas.microsoft.com/office/drawing/2014/main" id="{25795548-5EE2-4495-A660-70F39045E5C5}"/>
              </a:ext>
            </a:extLst>
          </p:cNvPr>
          <p:cNvGraphicFramePr>
            <a:graphicFrameLocks noGrp="1"/>
          </p:cNvGraphicFramePr>
          <p:nvPr>
            <p:ph sz="quarter" idx="10"/>
            <p:extLst>
              <p:ext uri="{D42A27DB-BD31-4B8C-83A1-F6EECF244321}">
                <p14:modId xmlns:p14="http://schemas.microsoft.com/office/powerpoint/2010/main" val="451913006"/>
              </p:ext>
            </p:extLst>
          </p:nvPr>
        </p:nvGraphicFramePr>
        <p:xfrm>
          <a:off x="1517650" y="1397000"/>
          <a:ext cx="7177032" cy="294005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182192">
                  <a:extLst>
                    <a:ext uri="{9D8B030D-6E8A-4147-A177-3AD203B41FA5}">
                      <a16:colId xmlns:a16="http://schemas.microsoft.com/office/drawing/2014/main" val="1277146939"/>
                    </a:ext>
                  </a:extLst>
                </a:gridCol>
                <a:gridCol w="937683">
                  <a:extLst>
                    <a:ext uri="{9D8B030D-6E8A-4147-A177-3AD203B41FA5}">
                      <a16:colId xmlns:a16="http://schemas.microsoft.com/office/drawing/2014/main" val="1101812649"/>
                    </a:ext>
                  </a:extLst>
                </a:gridCol>
                <a:gridCol w="938474">
                  <a:extLst>
                    <a:ext uri="{9D8B030D-6E8A-4147-A177-3AD203B41FA5}">
                      <a16:colId xmlns:a16="http://schemas.microsoft.com/office/drawing/2014/main" val="1062375757"/>
                    </a:ext>
                  </a:extLst>
                </a:gridCol>
                <a:gridCol w="937683">
                  <a:extLst>
                    <a:ext uri="{9D8B030D-6E8A-4147-A177-3AD203B41FA5}">
                      <a16:colId xmlns:a16="http://schemas.microsoft.com/office/drawing/2014/main" val="1356064555"/>
                    </a:ext>
                  </a:extLst>
                </a:gridCol>
                <a:gridCol w="938474">
                  <a:extLst>
                    <a:ext uri="{9D8B030D-6E8A-4147-A177-3AD203B41FA5}">
                      <a16:colId xmlns:a16="http://schemas.microsoft.com/office/drawing/2014/main" val="2419547041"/>
                    </a:ext>
                  </a:extLst>
                </a:gridCol>
                <a:gridCol w="938474">
                  <a:extLst>
                    <a:ext uri="{9D8B030D-6E8A-4147-A177-3AD203B41FA5}">
                      <a16:colId xmlns:a16="http://schemas.microsoft.com/office/drawing/2014/main" val="225790595"/>
                    </a:ext>
                  </a:extLst>
                </a:gridCol>
                <a:gridCol w="1304052">
                  <a:extLst>
                    <a:ext uri="{9D8B030D-6E8A-4147-A177-3AD203B41FA5}">
                      <a16:colId xmlns:a16="http://schemas.microsoft.com/office/drawing/2014/main" val="2878154571"/>
                    </a:ext>
                  </a:extLst>
                </a:gridCol>
              </a:tblGrid>
              <a:tr h="51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Country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Austria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Czech Republic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Germany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Spain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Sweden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United Kingdom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03192281"/>
                  </a:ext>
                </a:extLst>
              </a:tr>
              <a:tr h="34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Policy Year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2016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51242344"/>
                  </a:ext>
                </a:extLst>
              </a:tr>
              <a:tr h="105586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Database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EU-SILC 2015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EU-SILC 2015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EU-SILC 2013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EU-SILC 2015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EU-SILC 2013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FRS 2014/2015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61046703"/>
                  </a:ext>
                </a:extLst>
              </a:tr>
              <a:tr h="51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households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6 045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7 914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13 145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12 367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6 628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19 535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99501111"/>
                  </a:ext>
                </a:extLst>
              </a:tr>
              <a:tr h="5144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Number of individuals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13 173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17 683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27 840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32 201</a:t>
                      </a:r>
                      <a:endParaRPr lang="de-AT" sz="1200" spc="1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16 452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spc="1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44 787</a:t>
                      </a:r>
                      <a:endParaRPr lang="de-AT" sz="1200" spc="1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8330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3676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F0EFBE-86A2-4324-919E-1683E96DD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AT" dirty="0"/>
              <a:t>Baseline </a:t>
            </a:r>
            <a:r>
              <a:rPr lang="de-AT" dirty="0" err="1"/>
              <a:t>Poverty</a:t>
            </a:r>
            <a:r>
              <a:rPr lang="de-AT" dirty="0"/>
              <a:t> and </a:t>
            </a:r>
            <a:r>
              <a:rPr lang="de-AT" dirty="0" err="1"/>
              <a:t>Inequalty</a:t>
            </a:r>
            <a:endParaRPr lang="en-GB" dirty="0"/>
          </a:p>
        </p:txBody>
      </p:sp>
      <p:pic>
        <p:nvPicPr>
          <p:cNvPr id="4" name="Inhaltsplatzhalter 3">
            <a:extLst>
              <a:ext uri="{FF2B5EF4-FFF2-40B4-BE49-F238E27FC236}">
                <a16:creationId xmlns:a16="http://schemas.microsoft.com/office/drawing/2014/main" id="{294B2900-0037-4CE0-93EA-904CBB89B671}"/>
              </a:ext>
            </a:extLst>
          </p:cNvPr>
          <p:cNvPicPr>
            <a:picLocks noGrp="1"/>
          </p:cNvPicPr>
          <p:nvPr>
            <p:ph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736" y="1384300"/>
            <a:ext cx="4367790" cy="3013075"/>
          </a:xfrm>
          <a:prstGeom prst="rect">
            <a:avLst/>
          </a:prstGeom>
          <a:noFill/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5FC1AF52-D123-4520-BB4B-7844A59AB3CA}"/>
              </a:ext>
            </a:extLst>
          </p:cNvPr>
          <p:cNvSpPr txBox="1"/>
          <p:nvPr/>
        </p:nvSpPr>
        <p:spPr>
          <a:xfrm>
            <a:off x="1502735" y="4621619"/>
            <a:ext cx="71919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Source: Authors’ calculations based on EUROMOD simulations.</a:t>
            </a:r>
          </a:p>
        </p:txBody>
      </p:sp>
    </p:spTree>
    <p:extLst>
      <p:ext uri="{BB962C8B-B14F-4D97-AF65-F5344CB8AC3E}">
        <p14:creationId xmlns:p14="http://schemas.microsoft.com/office/powerpoint/2010/main" val="26547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4621EB-8596-4167-95E2-E1F078897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Design of Income Tax System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51EEFA1-D826-4FF4-A7B4-AAC7585CF8E5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Overall </a:t>
            </a:r>
          </a:p>
          <a:p>
            <a:pPr lvl="1"/>
            <a:r>
              <a:rPr lang="en-GB" dirty="0"/>
              <a:t>Negligible effects on poverty</a:t>
            </a:r>
          </a:p>
          <a:p>
            <a:pPr lvl="1"/>
            <a:r>
              <a:rPr lang="en-GB" dirty="0"/>
              <a:t>Flat tax increases income inequality</a:t>
            </a:r>
          </a:p>
          <a:p>
            <a:r>
              <a:rPr lang="en-GB" dirty="0"/>
              <a:t>Household types</a:t>
            </a:r>
          </a:p>
          <a:p>
            <a:pPr lvl="1"/>
            <a:r>
              <a:rPr lang="en-GB" dirty="0"/>
              <a:t>Results not clear cut</a:t>
            </a:r>
          </a:p>
          <a:p>
            <a:pPr lvl="1"/>
            <a:r>
              <a:rPr lang="en-GB" dirty="0"/>
              <a:t>Tendency: Households with male active income contributor benefit from a flat tax</a:t>
            </a:r>
          </a:p>
          <a:p>
            <a:r>
              <a:rPr lang="en-GB" dirty="0"/>
              <a:t>Intra-household perspective</a:t>
            </a:r>
          </a:p>
          <a:p>
            <a:pPr lvl="1"/>
            <a:r>
              <a:rPr lang="en-GB" dirty="0"/>
              <a:t>Flat tax favours main earner (typically men)</a:t>
            </a:r>
          </a:p>
        </p:txBody>
      </p:sp>
    </p:spTree>
    <p:extLst>
      <p:ext uri="{BB962C8B-B14F-4D97-AF65-F5344CB8AC3E}">
        <p14:creationId xmlns:p14="http://schemas.microsoft.com/office/powerpoint/2010/main" val="1337744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FB843C-A0E0-4BA4-8418-B458FA31E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System of Household Taxation	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30A82F-143B-4C42-A819-B644A10D83E2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Overall </a:t>
            </a:r>
          </a:p>
          <a:p>
            <a:pPr lvl="1"/>
            <a:r>
              <a:rPr lang="en-GB" dirty="0"/>
              <a:t>Negligible effects on poverty</a:t>
            </a:r>
          </a:p>
          <a:p>
            <a:pPr lvl="1"/>
            <a:r>
              <a:rPr lang="en-GB" dirty="0"/>
              <a:t>Joint taxation decreases income inequality</a:t>
            </a:r>
          </a:p>
          <a:p>
            <a:r>
              <a:rPr lang="en-GB" dirty="0"/>
              <a:t>Household types</a:t>
            </a:r>
          </a:p>
          <a:p>
            <a:pPr lvl="1"/>
            <a:r>
              <a:rPr lang="en-GB" dirty="0"/>
              <a:t>2-adult households with 1 active earner typically benefit (lower taxes due to income splitting)</a:t>
            </a:r>
          </a:p>
          <a:p>
            <a:pPr lvl="1"/>
            <a:r>
              <a:rPr lang="en-GB" dirty="0"/>
              <a:t>Single households typically loose (higher tax rates)</a:t>
            </a:r>
          </a:p>
          <a:p>
            <a:r>
              <a:rPr lang="en-GB" dirty="0"/>
              <a:t>Intra-household perspective</a:t>
            </a:r>
          </a:p>
          <a:p>
            <a:pPr lvl="1"/>
            <a:r>
              <a:rPr lang="en-GB" dirty="0"/>
              <a:t>Joint taxation favours main earner (typically men)</a:t>
            </a:r>
          </a:p>
        </p:txBody>
      </p:sp>
    </p:spTree>
    <p:extLst>
      <p:ext uri="{BB962C8B-B14F-4D97-AF65-F5344CB8AC3E}">
        <p14:creationId xmlns:p14="http://schemas.microsoft.com/office/powerpoint/2010/main" val="885135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3FCF23-3FD9-4D9D-B22E-EFFEB0E54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(Tax Related) Child Benefits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3551D8-6D6E-4052-BCC4-1A840E260F3D}"/>
              </a:ext>
            </a:extLst>
          </p:cNvPr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GB" dirty="0"/>
              <a:t>Replacing cash child benefit with tax related child benefit increases poverty and income inequality</a:t>
            </a:r>
          </a:p>
          <a:p>
            <a:r>
              <a:rPr lang="en-GB" dirty="0"/>
              <a:t>The poverty and inequality increasing effect is larger for tax allowances than tax credits</a:t>
            </a:r>
          </a:p>
          <a:p>
            <a:r>
              <a:rPr lang="en-GB" dirty="0"/>
              <a:t>Gender-differentiated effects not clear cut</a:t>
            </a:r>
          </a:p>
        </p:txBody>
      </p:sp>
    </p:spTree>
    <p:extLst>
      <p:ext uri="{BB962C8B-B14F-4D97-AF65-F5344CB8AC3E}">
        <p14:creationId xmlns:p14="http://schemas.microsoft.com/office/powerpoint/2010/main" val="1481979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FairTax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F2D648"/>
      </a:accent1>
      <a:accent2>
        <a:srgbClr val="ED6C49"/>
      </a:accent2>
      <a:accent3>
        <a:srgbClr val="9ECADA"/>
      </a:accent3>
      <a:accent4>
        <a:srgbClr val="BBC376"/>
      </a:accent4>
      <a:accent5>
        <a:srgbClr val="000000"/>
      </a:accent5>
      <a:accent6>
        <a:srgbClr val="FFFFFF"/>
      </a:accent6>
      <a:hlink>
        <a:srgbClr val="0563C1"/>
      </a:hlink>
      <a:folHlink>
        <a:srgbClr val="954F72"/>
      </a:folHlink>
    </a:clrScheme>
    <a:fontScheme name="Cambria-Calibri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042563B34E384C9AD08762D033983B" ma:contentTypeVersion="2" ma:contentTypeDescription="Create a new document." ma:contentTypeScope="" ma:versionID="c93498442e595a4c4de8cbe5988f8881">
  <xsd:schema xmlns:xsd="http://www.w3.org/2001/XMLSchema" xmlns:xs="http://www.w3.org/2001/XMLSchema" xmlns:p="http://schemas.microsoft.com/office/2006/metadata/properties" xmlns:ns2="7b835072-c1b2-42e1-9ab7-eacbcd1f30dc" targetNamespace="http://schemas.microsoft.com/office/2006/metadata/properties" ma:root="true" ma:fieldsID="99bff79d56f9b62bc4165519d27ca1b3" ns2:_="">
    <xsd:import namespace="7b835072-c1b2-42e1-9ab7-eacbcd1f30d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835072-c1b2-42e1-9ab7-eacbcd1f30d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D58221B-2588-4B01-8493-DA2A83F56BEC}">
  <ds:schemaRefs>
    <ds:schemaRef ds:uri="http://www.w3.org/XML/1998/namespace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terms/"/>
    <ds:schemaRef ds:uri="7b835072-c1b2-42e1-9ab7-eacbcd1f30dc"/>
    <ds:schemaRef ds:uri="http://schemas.microsoft.com/office/infopath/2007/PartnerControl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D130FC6-9652-4E9F-903A-0C9C57C44A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b835072-c1b2-42e1-9ab7-eacbcd1f30d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81B5EA9-19F6-4793-850B-01E813DDB3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808</Words>
  <Application>Microsoft Macintosh PowerPoint</Application>
  <PresentationFormat>Bildspel på skärmen (16:9)</PresentationFormat>
  <Paragraphs>190</Paragraphs>
  <Slides>19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4" baseType="lpstr">
      <vt:lpstr>Arial</vt:lpstr>
      <vt:lpstr>Calibri</vt:lpstr>
      <vt:lpstr>Cambria Math</vt:lpstr>
      <vt:lpstr>Verdana</vt:lpstr>
      <vt:lpstr>Office-tema</vt:lpstr>
      <vt:lpstr>(Gender) Effects of Changes in Tax Rates, Units, and Exemptions  A Microsimulation Study for Six EU Member States  M. Fink, J. Janová, D. Nerudová, J. Pavel, M. Schratzenstaller, F. Sindermann, M. Spielauer  FairTax Stakeholder Event, February 19th, 2019, Brussels</vt:lpstr>
      <vt:lpstr>Introduction</vt:lpstr>
      <vt:lpstr>Microsimulation Analyses</vt:lpstr>
      <vt:lpstr>Selected EU Member States</vt:lpstr>
      <vt:lpstr>Data</vt:lpstr>
      <vt:lpstr>Baseline Poverty and Inequalty</vt:lpstr>
      <vt:lpstr>Design of Income Tax System</vt:lpstr>
      <vt:lpstr>System of Household Taxation </vt:lpstr>
      <vt:lpstr>(Tax Related) Child Benefits</vt:lpstr>
      <vt:lpstr>Effect on Work Incentives</vt:lpstr>
      <vt:lpstr>Effect on Work Incentives</vt:lpstr>
      <vt:lpstr>Effect on Work Incentives</vt:lpstr>
      <vt:lpstr>Distribution of METRs</vt:lpstr>
      <vt:lpstr>Distribution of PTRs</vt:lpstr>
      <vt:lpstr>Summary</vt:lpstr>
      <vt:lpstr> </vt:lpstr>
      <vt:lpstr>Scenarios 1</vt:lpstr>
      <vt:lpstr>Scenarios 2 (ChA)</vt:lpstr>
      <vt:lpstr>Scenarios 2 (ChC)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Sonja Nordström</dc:creator>
  <cp:lastModifiedBy>Elin Andersson</cp:lastModifiedBy>
  <cp:revision>64</cp:revision>
  <dcterms:created xsi:type="dcterms:W3CDTF">2016-03-09T12:00:44Z</dcterms:created>
  <dcterms:modified xsi:type="dcterms:W3CDTF">2019-03-18T09:33:07Z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0x0101008C042563B34E384C9AD08762D033983B</vt:lpwstr>
  </property>
</Properties>
</file>