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1" r:id="rId2"/>
    <p:sldId id="304" r:id="rId3"/>
    <p:sldId id="305" r:id="rId4"/>
    <p:sldId id="306" r:id="rId5"/>
  </p:sldIdLst>
  <p:sldSz cx="9144000" cy="6858000" type="screen4x3"/>
  <p:notesSz cx="6669088" cy="97536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MS PGothic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B9F8DDE4-8AA8-43F6-B42A-38581A104EA9}">
          <p14:sldIdLst>
            <p14:sldId id="261"/>
            <p14:sldId id="304"/>
            <p14:sldId id="305"/>
            <p14:sldId id="306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1253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160" userDrawn="1">
          <p15:clr>
            <a:srgbClr val="A4A3A4"/>
          </p15:clr>
        </p15:guide>
        <p15:guide id="4" orient="horz" pos="799" userDrawn="1">
          <p15:clr>
            <a:srgbClr val="A4A3A4"/>
          </p15:clr>
        </p15:guide>
        <p15:guide id="5" pos="249" userDrawn="1">
          <p15:clr>
            <a:srgbClr val="A4A3A4"/>
          </p15:clr>
        </p15:guide>
        <p15:guide id="6" pos="5511" userDrawn="1">
          <p15:clr>
            <a:srgbClr val="A4A3A4"/>
          </p15:clr>
        </p15:guide>
        <p15:guide id="7" orient="horz" pos="14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72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F5494"/>
    <a:srgbClr val="3166CF"/>
    <a:srgbClr val="BDDEFF"/>
    <a:srgbClr val="38D4D6"/>
    <a:srgbClr val="FFD624"/>
    <a:srgbClr val="3E6FD2"/>
    <a:srgbClr val="2D5EC1"/>
    <a:srgbClr val="99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665" autoAdjust="0"/>
  </p:normalViewPr>
  <p:slideViewPr>
    <p:cSldViewPr showGuides="1">
      <p:cViewPr varScale="1">
        <p:scale>
          <a:sx n="68" d="100"/>
          <a:sy n="68" d="100"/>
        </p:scale>
        <p:origin x="-1632" y="-102"/>
      </p:cViewPr>
      <p:guideLst>
        <p:guide orient="horz" pos="1253"/>
        <p:guide orient="horz" pos="2160"/>
        <p:guide orient="horz" pos="799"/>
        <p:guide orient="horz" pos="1480"/>
        <p:guide pos="2880"/>
        <p:guide pos="249"/>
        <p:guide pos="551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2" d="100"/>
          <a:sy n="62" d="100"/>
        </p:scale>
        <p:origin x="-2850" y="-78"/>
      </p:cViewPr>
      <p:guideLst>
        <p:guide orient="horz" pos="3072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405" cy="488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99" tIns="44800" rIns="89599" bIns="4480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7127" y="0"/>
            <a:ext cx="2890405" cy="488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99" tIns="44800" rIns="89599" bIns="4480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63118"/>
            <a:ext cx="2890405" cy="488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99" tIns="44800" rIns="89599" bIns="4480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7127" y="9263118"/>
            <a:ext cx="2890405" cy="488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99" tIns="44800" rIns="89599" bIns="4480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0094681-7A4F-4BA5-9713-FC3DDBA553AC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535460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405" cy="488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99" tIns="44800" rIns="89599" bIns="4480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127" y="0"/>
            <a:ext cx="2890405" cy="488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99" tIns="44800" rIns="89599" bIns="4480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31838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7377" y="4632337"/>
            <a:ext cx="5335892" cy="4389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99" tIns="44800" rIns="89599" bIns="44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63118"/>
            <a:ext cx="2890405" cy="488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99" tIns="44800" rIns="89599" bIns="4480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127" y="9263118"/>
            <a:ext cx="2890405" cy="488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99" tIns="44800" rIns="89599" bIns="4480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064BDB0-EAD3-49D0-AF14-7CC872242690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729631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26902" indent="-2795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18311" indent="-22366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565636" indent="-22366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12960" indent="-22366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460285" indent="-22366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07609" indent="-22366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354934" indent="-22366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02258" indent="-22366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F8BE0DCD-1836-4A52-8EC9-FC6D3F7DE9EB}" type="slidenum">
              <a:rPr lang="en-GB" altLang="en-US" smtClean="0">
                <a:cs typeface="Arial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1209398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847044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endParaRPr lang="en-GB" b="0" kern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228700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1125538"/>
            <a:ext cx="9144000" cy="5732462"/>
          </a:xfrm>
          <a:prstGeom prst="rect">
            <a:avLst/>
          </a:prstGeom>
          <a:solidFill>
            <a:srgbClr val="0F5494"/>
          </a:solidFill>
          <a:ln w="73025">
            <a:solidFill>
              <a:srgbClr val="0F5494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 sz="1800" b="0">
              <a:solidFill>
                <a:srgbClr val="FFFFFF"/>
              </a:solidFill>
              <a:latin typeface="Verdana" charset="0"/>
              <a:ea typeface="ＭＳ Ｐゴシック" charset="0"/>
              <a:cs typeface="Arial" charset="0"/>
            </a:endParaRPr>
          </a:p>
        </p:txBody>
      </p:sp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21163" y="6437313"/>
            <a:ext cx="684212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LOGO-CE for Word Positive Taxation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49663" y="323850"/>
            <a:ext cx="1812925" cy="139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9952" y="1700808"/>
            <a:ext cx="4536504" cy="2088232"/>
          </a:xfrm>
        </p:spPr>
        <p:txBody>
          <a:bodyPr/>
          <a:lstStyle>
            <a:lvl1pPr>
              <a:defRPr sz="7600">
                <a:solidFill>
                  <a:srgbClr val="FFD62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933056"/>
            <a:ext cx="3744416" cy="1872208"/>
          </a:xfrm>
        </p:spPr>
        <p:txBody>
          <a:bodyPr/>
          <a:lstStyle>
            <a:lvl1pPr>
              <a:buNone/>
              <a:defRPr sz="3000" b="1" i="0">
                <a:solidFill>
                  <a:schemeClr val="bg1"/>
                </a:solidFill>
              </a:defRPr>
            </a:lvl1pPr>
            <a:lvl3pPr marL="228600" indent="-228600" algn="l">
              <a:defRPr sz="30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092825"/>
            <a:ext cx="2133600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92825"/>
            <a:ext cx="2895600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92825"/>
            <a:ext cx="2133600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BB36489-5A89-4BAF-A8C8-612F61874697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00226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1DDE8-F0A8-4E9F-B13C-50FF4984D860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33413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613BF-E4F2-4215-8A16-2ACB01244D72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74120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123950"/>
            <a:ext cx="2058988" cy="48974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23950"/>
            <a:ext cx="6029325" cy="4897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017B9-312F-4BFD-82D8-193C74B0CD20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01447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38D4D6"/>
          </a:solidFill>
          <a:ln>
            <a:solidFill>
              <a:srgbClr val="38D4D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pic>
        <p:nvPicPr>
          <p:cNvPr id="5" name="Picture 7" descr="LOGO-CE for Word Negative Taxation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54438" y="306388"/>
            <a:ext cx="1617662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54500" y="6457950"/>
            <a:ext cx="612775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556271"/>
            <a:ext cx="8229600" cy="936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384476"/>
          </a:xfrm>
        </p:spPr>
        <p:txBody>
          <a:bodyPr/>
          <a:lstStyle>
            <a:lvl1pPr marL="0" indent="-342900">
              <a:buClr>
                <a:srgbClr val="0F5494"/>
              </a:buClr>
              <a:buSzPct val="120000"/>
              <a:buFont typeface="Arial" pitchFamily="34" charset="0"/>
              <a:buChar char="•"/>
              <a:defRPr/>
            </a:lvl1pPr>
            <a:lvl2pPr>
              <a:buClr>
                <a:srgbClr val="009FBA"/>
              </a:buClr>
              <a:defRPr/>
            </a:lvl2pPr>
            <a:lvl3pPr>
              <a:buFontTx/>
              <a:buChar char="-"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092825"/>
            <a:ext cx="2133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92825"/>
            <a:ext cx="2895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928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9F4A8-0878-4C8A-BA41-FA0AE74CC352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37560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~1\lenain\LOCALS~1\Temp\7zE36.tmp\LOGO-CE Landscape Positive TAXUD EN.png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77013" y="5940425"/>
            <a:ext cx="2243137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5200"/>
            <a:ext cx="8229600" cy="936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68000" y="1764000"/>
            <a:ext cx="8229600" cy="3969256"/>
          </a:xfrm>
        </p:spPr>
        <p:txBody>
          <a:bodyPr/>
          <a:lstStyle>
            <a:lvl1pPr marL="0" indent="-342900">
              <a:buClr>
                <a:srgbClr val="0F5494"/>
              </a:buClr>
              <a:buSzPct val="120000"/>
              <a:buFont typeface="Arial" pitchFamily="34" charset="0"/>
              <a:buChar char="•"/>
              <a:defRPr/>
            </a:lvl1pPr>
            <a:lvl2pPr>
              <a:buClr>
                <a:srgbClr val="009FBA"/>
              </a:buClr>
              <a:defRPr/>
            </a:lvl2pPr>
            <a:lvl3pPr>
              <a:buFontTx/>
              <a:buChar char="-"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092825"/>
            <a:ext cx="2133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92825"/>
            <a:ext cx="2895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928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766CE-50FE-45D7-B845-A4CF5059E379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42633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CD152-9180-4919-9C38-E29C6692D744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44961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B6D92-D544-4FA8-9745-64BFFB28B142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65089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22374-A31C-47BA-93C0-0AC97B008CF8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08213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F91CF-30C5-42FB-9027-98FAE1B7F916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63478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EDC61-73F3-4BCE-B726-B8034A71AB5D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47674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E93D9-30CC-4875-809C-B16851043631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176846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3950"/>
            <a:ext cx="8229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Lorem ipsum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387600"/>
            <a:ext cx="8229600" cy="363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smtClean="0"/>
              <a:t>Et dolor fragum</a:t>
            </a:r>
            <a:endParaRPr lang="en-GB" altLang="en-US" smtClean="0"/>
          </a:p>
          <a:p>
            <a:pPr lvl="1"/>
            <a:r>
              <a:rPr lang="en-GB" altLang="en-US" smtClean="0"/>
              <a:t>Et dolor fragum</a:t>
            </a:r>
          </a:p>
          <a:p>
            <a:pPr lvl="2"/>
            <a:r>
              <a:rPr lang="en-GB" altLang="en-US" smtClean="0"/>
              <a:t>- Et dolor fragum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lang="en-GB" sz="14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D10AF5E-235A-4F85-855F-81507D9D4055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9" r:id="rId1"/>
    <p:sldLayoutId id="2147484390" r:id="rId2"/>
    <p:sldLayoutId id="2147484391" r:id="rId3"/>
    <p:sldLayoutId id="2147484392" r:id="rId4"/>
    <p:sldLayoutId id="2147484393" r:id="rId5"/>
    <p:sldLayoutId id="2147484394" r:id="rId6"/>
    <p:sldLayoutId id="2147484395" r:id="rId7"/>
    <p:sldLayoutId id="2147484396" r:id="rId8"/>
    <p:sldLayoutId id="2147484397" r:id="rId9"/>
    <p:sldLayoutId id="2147484398" r:id="rId10"/>
    <p:sldLayoutId id="2147484399" r:id="rId11"/>
    <p:sldLayoutId id="2147484400" r:id="rId12"/>
  </p:sldLayoutIdLst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MS PGothic" pitchFamily="34" charset="-128"/>
          <a:cs typeface="ＭＳ Ｐゴシック" charset="0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  <a:ea typeface="MS PGothic" pitchFamily="34" charset="-128"/>
          <a:cs typeface="ＭＳ Ｐゴシック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  <a:ea typeface="MS PGothic" pitchFamily="34" charset="-128"/>
          <a:cs typeface="ＭＳ Ｐゴシック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  <a:ea typeface="MS PGothic" pitchFamily="34" charset="-128"/>
          <a:cs typeface="ＭＳ Ｐゴシック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  <a:ea typeface="MS PGothic" pitchFamily="34" charset="-128"/>
          <a:cs typeface="ＭＳ Ｐゴシック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F5494"/>
        </a:buClr>
        <a:buChar char="•"/>
        <a:defRPr sz="2400" i="1">
          <a:solidFill>
            <a:srgbClr val="0F5494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251520" y="1916114"/>
            <a:ext cx="5543848" cy="1512886"/>
          </a:xfrm>
        </p:spPr>
        <p:txBody>
          <a:bodyPr/>
          <a:lstStyle/>
          <a:p>
            <a:pPr marL="0" indent="0" eaLnBrk="1" hangingPunct="1"/>
            <a:r>
              <a:rPr lang="fr-BE" altLang="en-US" sz="3200" dirty="0" err="1" smtClean="0"/>
              <a:t>FairTax</a:t>
            </a:r>
            <a:r>
              <a:rPr lang="fr-BE" altLang="en-US" sz="3200" dirty="0" smtClean="0"/>
              <a:t> </a:t>
            </a:r>
            <a:r>
              <a:rPr lang="fr-BE" altLang="en-US" sz="3200" dirty="0" err="1" smtClean="0"/>
              <a:t>Stakeholder</a:t>
            </a:r>
            <a:r>
              <a:rPr lang="fr-BE" altLang="en-US" sz="3200" dirty="0" smtClean="0"/>
              <a:t> Event, Brussels</a:t>
            </a:r>
            <a:endParaRPr lang="en-GB" altLang="en-US" sz="3200" dirty="0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539552" y="3356993"/>
            <a:ext cx="8351837" cy="1872208"/>
          </a:xfrm>
        </p:spPr>
        <p:txBody>
          <a:bodyPr/>
          <a:lstStyle/>
          <a:p>
            <a:pPr indent="0" defTabSz="1520825" eaLnBrk="1" hangingPunct="1"/>
            <a:r>
              <a:rPr lang="en-US" altLang="en-US" sz="4000" dirty="0"/>
              <a:t>Fair and Sustainable Taxation in the </a:t>
            </a:r>
            <a:r>
              <a:rPr lang="en-US" altLang="en-US" sz="4000" dirty="0" smtClean="0"/>
              <a:t>EU</a:t>
            </a:r>
            <a:endParaRPr lang="en-GB" altLang="en-US" sz="40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6732240" y="5661248"/>
            <a:ext cx="251222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chemeClr val="bg1"/>
                </a:solidFill>
              </a:rPr>
              <a:t>Gaëlle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Garnier</a:t>
            </a:r>
            <a:endParaRPr lang="en-US" sz="1600" dirty="0">
              <a:solidFill>
                <a:schemeClr val="bg1"/>
              </a:solidFill>
            </a:endParaRPr>
          </a:p>
          <a:p>
            <a:r>
              <a:rPr lang="en-US" sz="1600" dirty="0">
                <a:solidFill>
                  <a:schemeClr val="bg1"/>
                </a:solidFill>
              </a:rPr>
              <a:t>Deputy Head of Unit</a:t>
            </a:r>
          </a:p>
          <a:p>
            <a:r>
              <a:rPr lang="en-US" sz="1600" dirty="0">
                <a:solidFill>
                  <a:schemeClr val="bg1"/>
                </a:solidFill>
              </a:rPr>
              <a:t>DG TAXUD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19 </a:t>
            </a:r>
            <a:r>
              <a:rPr lang="en-US" sz="1600" dirty="0">
                <a:solidFill>
                  <a:schemeClr val="bg1"/>
                </a:solidFill>
              </a:rPr>
              <a:t>February 2019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3384476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GB" dirty="0"/>
              <a:t>Sustainable, fair, and efficient tax systems </a:t>
            </a:r>
            <a:endParaRPr lang="en-GB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en-GB" dirty="0" smtClean="0"/>
              <a:t>have to be </a:t>
            </a:r>
            <a:r>
              <a:rPr lang="en-GB" b="1" dirty="0" smtClean="0"/>
              <a:t>future-proof</a:t>
            </a:r>
            <a:r>
              <a:rPr lang="en-GB" dirty="0" smtClean="0"/>
              <a:t>. </a:t>
            </a:r>
          </a:p>
          <a:p>
            <a:pPr marL="0" indent="0" algn="ctr">
              <a:spcBef>
                <a:spcPts val="0"/>
              </a:spcBef>
              <a:buNone/>
            </a:pPr>
            <a:endParaRPr lang="en-GB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en-GB" dirty="0" smtClean="0"/>
              <a:t>They need to address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GB" dirty="0" smtClean="0"/>
              <a:t>current &amp; emerging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GB" b="1" dirty="0" smtClean="0"/>
              <a:t>social</a:t>
            </a:r>
            <a:r>
              <a:rPr lang="en-GB" dirty="0"/>
              <a:t>, </a:t>
            </a:r>
            <a:r>
              <a:rPr lang="en-GB" b="1" dirty="0" smtClean="0"/>
              <a:t>economic</a:t>
            </a:r>
            <a:r>
              <a:rPr lang="en-GB" dirty="0" smtClean="0"/>
              <a:t>, and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GB" b="1" dirty="0" smtClean="0"/>
              <a:t>environmental challenges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51940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has the EU done so far?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en-US" dirty="0"/>
              <a:t>Fight against tax fraud, evasion and avoidance</a:t>
            </a:r>
          </a:p>
          <a:p>
            <a:pPr lvl="1">
              <a:buClr>
                <a:srgbClr val="0F5494"/>
              </a:buClr>
              <a:buFont typeface="Wingdings" panose="05000000000000000000" pitchFamily="2" charset="2"/>
              <a:buChar char="ü"/>
            </a:pPr>
            <a:r>
              <a:rPr lang="en-US" b="0" dirty="0" smtClean="0"/>
              <a:t>Transparency</a:t>
            </a:r>
            <a:endParaRPr lang="en-US" b="0" dirty="0"/>
          </a:p>
          <a:p>
            <a:pPr lvl="1">
              <a:buClr>
                <a:srgbClr val="0F5494"/>
              </a:buClr>
              <a:buFont typeface="Wingdings" panose="05000000000000000000" pitchFamily="2" charset="2"/>
              <a:buChar char="ü"/>
            </a:pPr>
            <a:r>
              <a:rPr lang="en-US" b="0" dirty="0"/>
              <a:t>Effective Taxation</a:t>
            </a:r>
          </a:p>
          <a:p>
            <a:pPr lvl="1">
              <a:buClr>
                <a:srgbClr val="0F5494"/>
              </a:buClr>
              <a:buFont typeface="Wingdings" panose="05000000000000000000" pitchFamily="2" charset="2"/>
              <a:buChar char="ü"/>
            </a:pPr>
            <a:r>
              <a:rPr lang="en-US" b="0" dirty="0"/>
              <a:t>Global Good </a:t>
            </a:r>
            <a:r>
              <a:rPr lang="en-US" b="0" dirty="0" smtClean="0"/>
              <a:t>Governance</a:t>
            </a:r>
          </a:p>
          <a:p>
            <a:pPr lvl="2">
              <a:buFont typeface="Wingdings" panose="05000000000000000000" pitchFamily="2" charset="2"/>
              <a:buChar char="ü"/>
            </a:pPr>
            <a:endParaRPr lang="en-US" dirty="0"/>
          </a:p>
          <a:p>
            <a:pPr indent="0">
              <a:buNone/>
            </a:pPr>
            <a:r>
              <a:rPr lang="en-US" dirty="0" smtClean="0"/>
              <a:t>Ensuring a fair &amp; efficient transition to a more sustainable Europe</a:t>
            </a:r>
          </a:p>
          <a:p>
            <a:pPr lvl="1">
              <a:buClr>
                <a:srgbClr val="0F5494"/>
              </a:buClr>
              <a:buFont typeface="Wingdings" panose="05000000000000000000" pitchFamily="2" charset="2"/>
              <a:buChar char="ü"/>
            </a:pPr>
            <a:r>
              <a:rPr lang="en-US" b="0" dirty="0" smtClean="0"/>
              <a:t>European Semester</a:t>
            </a:r>
          </a:p>
          <a:p>
            <a:pPr lvl="1">
              <a:buClr>
                <a:srgbClr val="0F5494"/>
              </a:buClr>
              <a:buFont typeface="Wingdings" panose="05000000000000000000" pitchFamily="2" charset="2"/>
              <a:buChar char="ü"/>
            </a:pPr>
            <a:r>
              <a:rPr lang="en-US" b="0" dirty="0" smtClean="0"/>
              <a:t>Reflection paper towards a more sustainable Europe</a:t>
            </a:r>
          </a:p>
          <a:p>
            <a:pPr lvl="1">
              <a:buClr>
                <a:srgbClr val="0F5494"/>
              </a:buClr>
              <a:buFont typeface="Wingdings" panose="05000000000000000000" pitchFamily="2" charset="2"/>
              <a:buChar char="ü"/>
            </a:pPr>
            <a:r>
              <a:rPr lang="en-US" b="0" dirty="0" smtClean="0"/>
              <a:t>Study on future trends &amp; taxation</a:t>
            </a:r>
          </a:p>
          <a:p>
            <a:pPr lvl="2"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xmlns="" val="17854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more can the EU do?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endParaRPr lang="en-US" b="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11560" y="2420888"/>
            <a:ext cx="8229600" cy="363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F5494"/>
              </a:buClr>
              <a:buFont typeface="Arial" pitchFamily="34" charset="0"/>
              <a:buChar char="•"/>
              <a:defRPr sz="2400" i="1">
                <a:solidFill>
                  <a:srgbClr val="0F5494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F5494"/>
              </a:buClr>
              <a:buChar char="•"/>
              <a:defRPr sz="2000" b="1">
                <a:solidFill>
                  <a:srgbClr val="0F5494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F5494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buNone/>
            </a:pPr>
            <a:r>
              <a:rPr lang="en-GB" b="0" dirty="0" smtClean="0"/>
              <a:t>Do we advance as fast as we can?</a:t>
            </a:r>
          </a:p>
          <a:p>
            <a:pPr lvl="1">
              <a:buFont typeface="Wingdings" panose="05000000000000000000" pitchFamily="2" charset="2"/>
              <a:buChar char=""/>
            </a:pPr>
            <a:r>
              <a:rPr lang="en-GB" b="0" kern="0" dirty="0" smtClean="0"/>
              <a:t>CCCTB</a:t>
            </a:r>
          </a:p>
          <a:p>
            <a:pPr lvl="1">
              <a:buFont typeface="Wingdings" panose="05000000000000000000" pitchFamily="2" charset="2"/>
              <a:buChar char=""/>
            </a:pPr>
            <a:r>
              <a:rPr lang="en-GB" b="0" kern="0" dirty="0" smtClean="0"/>
              <a:t>Digital tax package</a:t>
            </a:r>
          </a:p>
          <a:p>
            <a:pPr lvl="1">
              <a:buFont typeface="Wingdings" panose="05000000000000000000" pitchFamily="2" charset="2"/>
              <a:buChar char=""/>
            </a:pPr>
            <a:r>
              <a:rPr lang="en-GB" b="0" kern="0" dirty="0" smtClean="0"/>
              <a:t>ETD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GB" b="0" kern="0" dirty="0"/>
          </a:p>
          <a:p>
            <a:pPr marL="0" indent="0">
              <a:buNone/>
            </a:pPr>
            <a:r>
              <a:rPr lang="en-GB" b="0" kern="0" dirty="0" smtClean="0"/>
              <a:t>Is unanimous decision-making in tax matters at EU level still up to date? 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b="0" kern="0" dirty="0" smtClean="0"/>
          </a:p>
          <a:p>
            <a:pPr>
              <a:buFont typeface="Wingdings" panose="05000000000000000000" pitchFamily="2" charset="2"/>
              <a:buChar char="ü"/>
            </a:pPr>
            <a:endParaRPr lang="en-GB" b="0" kern="0" dirty="0"/>
          </a:p>
          <a:p>
            <a:pPr>
              <a:buFont typeface="Wingdings" panose="05000000000000000000" pitchFamily="2" charset="2"/>
              <a:buChar char="ü"/>
            </a:pPr>
            <a:endParaRPr lang="en-US" b="0" kern="0" dirty="0"/>
          </a:p>
          <a:p>
            <a:pPr marL="0" indent="0">
              <a:buNone/>
            </a:pPr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xmlns="" val="146863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template_bluebanner_v02_EN black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33176"/>
        </a:solidFill>
        <a:ln>
          <a:solidFill>
            <a:srgbClr val="133176"/>
          </a:solidFill>
        </a:ln>
      </a:spPr>
      <a:bodyPr anchor="ctr"/>
      <a:lstStyle>
        <a:defPPr algn="ctr" defTabSz="457200" fontAlgn="auto">
          <a:spcBef>
            <a:spcPts val="0"/>
          </a:spcBef>
          <a:spcAft>
            <a:spcPts val="0"/>
          </a:spcAft>
          <a:defRPr sz="1800" b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138</Words>
  <Application>Microsoft Office PowerPoint</Application>
  <PresentationFormat>Bildschirmpräsentation (4:3)</PresentationFormat>
  <Paragraphs>36</Paragraphs>
  <Slides>4</Slides>
  <Notes>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PPT_template_bluebanner_v02_EN black</vt:lpstr>
      <vt:lpstr>FairTax Stakeholder Event, Brussels</vt:lpstr>
      <vt:lpstr>Folie 2</vt:lpstr>
      <vt:lpstr>What has the EU done so far?</vt:lpstr>
      <vt:lpstr>What more can the EU do?</vt:lpstr>
    </vt:vector>
  </TitlesOfParts>
  <Company>European Commission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Tax reforms in EU Member States 2013</dc:title>
  <dc:creator>HEMMELGARN Thomas (TAXUD)</dc:creator>
  <cp:lastModifiedBy>puser-lokal</cp:lastModifiedBy>
  <cp:revision>485</cp:revision>
  <cp:lastPrinted>2018-09-05T11:55:21Z</cp:lastPrinted>
  <dcterms:created xsi:type="dcterms:W3CDTF">2013-12-03T10:22:42Z</dcterms:created>
  <dcterms:modified xsi:type="dcterms:W3CDTF">2019-02-22T20:00:22Z</dcterms:modified>
</cp:coreProperties>
</file>