
<file path=[Content_Types].xml><?xml version="1.0" encoding="utf-8"?>
<Types xmlns="http://schemas.openxmlformats.org/package/2006/content-types">
  <Override PartName="/customXml/itemProps3.xml" ContentType="application/vnd.openxmlformats-officedocument.customXmlProperties+xml"/>
  <Override PartName="/ppt/slideMasters/slideMaster3.xml" ContentType="application/vnd.openxmlformats-officedocument.presentationml.slideMaster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layout1.xml" ContentType="application/vnd.openxmlformats-officedocument.drawingml.diagramLayout+xml"/>
  <Override PartName="/ppt/notesSlides/notesSlide10.xml" ContentType="application/vnd.openxmlformats-officedocument.presentationml.notesSlide+xml"/>
  <Override PartName="/customXml/itemProps4.xml" ContentType="application/vnd.openxmlformats-officedocument.customXmlProperties+xml"/>
  <Override PartName="/customXml/itemProps5.xml" ContentType="application/vnd.openxmlformats-officedocument.customXmlPropertie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customXml/itemProps2.xml" ContentType="application/vnd.openxmlformats-officedocument.customXmlProperties+xml"/>
  <Override PartName="/ppt/slideMasters/slideMaster2.xml" ContentType="application/vnd.openxmlformats-officedocument.presentationml.slideMaster+xml"/>
  <Override PartName="/ppt/slides/slide5.xml" ContentType="application/vnd.openxmlformats-officedocument.presentationml.slide+xml"/>
  <Default Extension="png" ContentType="image/png"/>
  <Override PartName="/ppt/slideLayouts/slideLayout7.xml" ContentType="application/vnd.openxmlformats-officedocument.presentationml.slideLayout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Default Extension="emf" ContentType="image/x-emf"/>
  <Override PartName="/ppt/diagrams/quickStyle1.xml" ContentType="application/vnd.openxmlformats-officedocument.drawingml.diagramStyl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6"/>
    <p:sldMasterId id="2147483671" r:id="rId7"/>
    <p:sldMasterId id="2147483683" r:id="rId8"/>
  </p:sldMasterIdLst>
  <p:notesMasterIdLst>
    <p:notesMasterId r:id="rId21"/>
  </p:notesMasterIdLst>
  <p:sldIdLst>
    <p:sldId id="257" r:id="rId9"/>
    <p:sldId id="299" r:id="rId10"/>
    <p:sldId id="280" r:id="rId11"/>
    <p:sldId id="300" r:id="rId12"/>
    <p:sldId id="282" r:id="rId13"/>
    <p:sldId id="301" r:id="rId14"/>
    <p:sldId id="295" r:id="rId15"/>
    <p:sldId id="296" r:id="rId16"/>
    <p:sldId id="267" r:id="rId17"/>
    <p:sldId id="297" r:id="rId18"/>
    <p:sldId id="302" r:id="rId19"/>
    <p:sldId id="303" r:id="rId2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4681" autoAdjust="0"/>
    <p:restoredTop sz="94660"/>
  </p:normalViewPr>
  <p:slideViewPr>
    <p:cSldViewPr snapToGrid="0">
      <p:cViewPr varScale="1">
        <p:scale>
          <a:sx n="88" d="100"/>
          <a:sy n="88" d="100"/>
        </p:scale>
        <p:origin x="509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Master" Target="slideMasters/slideMaster3.xml"/><Relationship Id="rId13" Type="http://schemas.openxmlformats.org/officeDocument/2006/relationships/slide" Target="slides/slide5.xml"/><Relationship Id="rId18" Type="http://schemas.openxmlformats.org/officeDocument/2006/relationships/slide" Target="slides/slide10.xml"/><Relationship Id="rId3" Type="http://schemas.openxmlformats.org/officeDocument/2006/relationships/customXml" Target="../customXml/item3.xml"/><Relationship Id="rId21" Type="http://schemas.openxmlformats.org/officeDocument/2006/relationships/notesMaster" Target="notesMasters/notesMaster1.xml"/><Relationship Id="rId7" Type="http://schemas.openxmlformats.org/officeDocument/2006/relationships/slideMaster" Target="slideMasters/slideMaster2.xml"/><Relationship Id="rId12" Type="http://schemas.openxmlformats.org/officeDocument/2006/relationships/slide" Target="slides/slide4.xml"/><Relationship Id="rId17" Type="http://schemas.openxmlformats.org/officeDocument/2006/relationships/slide" Target="slides/slide9.xml"/><Relationship Id="rId25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slide" Target="slides/slide8.xml"/><Relationship Id="rId20" Type="http://schemas.openxmlformats.org/officeDocument/2006/relationships/slide" Target="slides/slide12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1.xml"/><Relationship Id="rId11" Type="http://schemas.openxmlformats.org/officeDocument/2006/relationships/slide" Target="slides/slide3.xml"/><Relationship Id="rId24" Type="http://schemas.openxmlformats.org/officeDocument/2006/relationships/theme" Target="theme/theme1.xml"/><Relationship Id="rId5" Type="http://schemas.openxmlformats.org/officeDocument/2006/relationships/customXml" Target="../customXml/item5.xml"/><Relationship Id="rId15" Type="http://schemas.openxmlformats.org/officeDocument/2006/relationships/slide" Target="slides/slide7.xml"/><Relationship Id="rId23" Type="http://schemas.openxmlformats.org/officeDocument/2006/relationships/viewProps" Target="viewProps.xml"/><Relationship Id="rId10" Type="http://schemas.openxmlformats.org/officeDocument/2006/relationships/slide" Target="slides/slide2.xml"/><Relationship Id="rId19" Type="http://schemas.openxmlformats.org/officeDocument/2006/relationships/slide" Target="slides/slide11.xml"/><Relationship Id="rId4" Type="http://schemas.openxmlformats.org/officeDocument/2006/relationships/customXml" Target="../customXml/item4.xml"/><Relationship Id="rId9" Type="http://schemas.openxmlformats.org/officeDocument/2006/relationships/slide" Target="slides/slide1.xml"/><Relationship Id="rId14" Type="http://schemas.openxmlformats.org/officeDocument/2006/relationships/slide" Target="slides/slide6.xml"/><Relationship Id="rId22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8FABCF2B-30FA-4066-8836-94111535BA5A}" type="doc">
      <dgm:prSet loTypeId="urn:microsoft.com/office/officeart/2005/8/layout/chevron1" loCatId="process" qsTypeId="urn:microsoft.com/office/officeart/2005/8/quickstyle/simple1" qsCatId="simple" csTypeId="urn:microsoft.com/office/officeart/2005/8/colors/accent1_2" csCatId="accent1" phldr="1"/>
      <dgm:spPr/>
    </dgm:pt>
    <dgm:pt modelId="{126A39A2-9174-4F25-9193-CC9DC757A34F}">
      <dgm:prSet phldrT="[Text]" custT="1"/>
      <dgm:spPr/>
      <dgm:t>
        <a:bodyPr/>
        <a:lstStyle/>
        <a:p>
          <a:r>
            <a:rPr lang="en-US" sz="2000" b="1" dirty="0" smtClean="0"/>
            <a:t>Pursue technical analysis</a:t>
          </a:r>
          <a:endParaRPr lang="en-US" sz="2000" b="1" dirty="0"/>
        </a:p>
      </dgm:t>
    </dgm:pt>
    <dgm:pt modelId="{50BA0E0A-D1F0-43AA-81D3-8A95ACACF483}" type="parTrans" cxnId="{033B3841-BD98-4A14-9EF1-00078ABBCB25}">
      <dgm:prSet/>
      <dgm:spPr/>
      <dgm:t>
        <a:bodyPr/>
        <a:lstStyle/>
        <a:p>
          <a:endParaRPr lang="en-US"/>
        </a:p>
      </dgm:t>
    </dgm:pt>
    <dgm:pt modelId="{EA50FA2A-1ED2-4FFA-8187-D72E4722D583}" type="sibTrans" cxnId="{033B3841-BD98-4A14-9EF1-00078ABBCB25}">
      <dgm:prSet/>
      <dgm:spPr/>
      <dgm:t>
        <a:bodyPr/>
        <a:lstStyle/>
        <a:p>
          <a:endParaRPr lang="en-US"/>
        </a:p>
      </dgm:t>
    </dgm:pt>
    <dgm:pt modelId="{A811513B-D683-44BB-A618-8A14DDFC9256}">
      <dgm:prSet phldrT="[Text]" custT="1"/>
      <dgm:spPr/>
      <dgm:t>
        <a:bodyPr/>
        <a:lstStyle/>
        <a:p>
          <a:r>
            <a:rPr lang="en-GB" sz="2000" b="1" noProof="0" dirty="0" smtClean="0"/>
            <a:t>Develop detailed work programme</a:t>
          </a:r>
          <a:endParaRPr lang="en-GB" sz="2000" b="1" noProof="0" dirty="0"/>
        </a:p>
      </dgm:t>
    </dgm:pt>
    <dgm:pt modelId="{793A1F01-EE2F-4C1E-8F02-35A8B6CAE6B7}" type="parTrans" cxnId="{A1C4CA84-9F0E-4D71-A5C1-974383419B28}">
      <dgm:prSet/>
      <dgm:spPr/>
      <dgm:t>
        <a:bodyPr/>
        <a:lstStyle/>
        <a:p>
          <a:endParaRPr lang="en-US"/>
        </a:p>
      </dgm:t>
    </dgm:pt>
    <dgm:pt modelId="{648D583F-C133-4457-BC8B-AB5E4DC3EBE4}" type="sibTrans" cxnId="{A1C4CA84-9F0E-4D71-A5C1-974383419B28}">
      <dgm:prSet/>
      <dgm:spPr/>
      <dgm:t>
        <a:bodyPr/>
        <a:lstStyle/>
        <a:p>
          <a:endParaRPr lang="en-US"/>
        </a:p>
      </dgm:t>
    </dgm:pt>
    <dgm:pt modelId="{AA058A88-3FBD-4F38-9270-B245994CA231}">
      <dgm:prSet phldrT="[Text]" custT="1"/>
      <dgm:spPr/>
      <dgm:t>
        <a:bodyPr/>
        <a:lstStyle/>
        <a:p>
          <a:pPr>
            <a:spcAft>
              <a:spcPts val="600"/>
            </a:spcAft>
          </a:pPr>
          <a:r>
            <a:rPr lang="en-US" sz="2000" b="1" dirty="0" smtClean="0"/>
            <a:t>G20 update</a:t>
          </a:r>
        </a:p>
        <a:p>
          <a:pPr>
            <a:spcAft>
              <a:spcPts val="600"/>
            </a:spcAft>
          </a:pPr>
          <a:r>
            <a:rPr lang="en-US" sz="1800" i="1" dirty="0" smtClean="0"/>
            <a:t>(June 2019)</a:t>
          </a:r>
          <a:endParaRPr lang="en-US" sz="1800" i="1" dirty="0"/>
        </a:p>
      </dgm:t>
    </dgm:pt>
    <dgm:pt modelId="{F16676A7-F10F-4BFC-AA4D-51A4FE41A5E7}" type="parTrans" cxnId="{8999F32B-42A8-48AC-B1CC-781BC4ECB182}">
      <dgm:prSet/>
      <dgm:spPr/>
      <dgm:t>
        <a:bodyPr/>
        <a:lstStyle/>
        <a:p>
          <a:endParaRPr lang="en-US"/>
        </a:p>
      </dgm:t>
    </dgm:pt>
    <dgm:pt modelId="{7F9E5E3E-FA04-4446-BF15-ADE30C3DF5E1}" type="sibTrans" cxnId="{8999F32B-42A8-48AC-B1CC-781BC4ECB182}">
      <dgm:prSet/>
      <dgm:spPr/>
      <dgm:t>
        <a:bodyPr/>
        <a:lstStyle/>
        <a:p>
          <a:endParaRPr lang="en-US"/>
        </a:p>
      </dgm:t>
    </dgm:pt>
    <dgm:pt modelId="{0BA8C9A2-E43F-419A-AC7F-176BD8219B78}">
      <dgm:prSet phldrT="[Text]" custT="1"/>
      <dgm:spPr/>
      <dgm:t>
        <a:bodyPr/>
        <a:lstStyle/>
        <a:p>
          <a:r>
            <a:rPr lang="en-US" sz="2000" b="1" dirty="0" smtClean="0"/>
            <a:t>Public consultation</a:t>
          </a:r>
        </a:p>
        <a:p>
          <a:r>
            <a:rPr lang="en-US" sz="1800" b="0" i="1" dirty="0" smtClean="0"/>
            <a:t>(March 2019)</a:t>
          </a:r>
          <a:endParaRPr lang="en-US" sz="1800" b="0" i="1" dirty="0"/>
        </a:p>
      </dgm:t>
    </dgm:pt>
    <dgm:pt modelId="{FEAFDA32-B1E1-4221-8BE1-BF90255BBD7C}" type="parTrans" cxnId="{7BAFFEA7-D3BA-4C76-A157-2B0B2D34E602}">
      <dgm:prSet/>
      <dgm:spPr/>
      <dgm:t>
        <a:bodyPr/>
        <a:lstStyle/>
        <a:p>
          <a:endParaRPr lang="en-US"/>
        </a:p>
      </dgm:t>
    </dgm:pt>
    <dgm:pt modelId="{4C00A747-7072-4ECA-B499-D72C87660FBC}" type="sibTrans" cxnId="{7BAFFEA7-D3BA-4C76-A157-2B0B2D34E602}">
      <dgm:prSet/>
      <dgm:spPr/>
      <dgm:t>
        <a:bodyPr/>
        <a:lstStyle/>
        <a:p>
          <a:endParaRPr lang="en-US"/>
        </a:p>
      </dgm:t>
    </dgm:pt>
    <dgm:pt modelId="{6AE9311C-DE95-466D-82AC-FD319DD420B3}" type="pres">
      <dgm:prSet presAssocID="{8FABCF2B-30FA-4066-8836-94111535BA5A}" presName="Name0" presStyleCnt="0">
        <dgm:presLayoutVars>
          <dgm:dir/>
          <dgm:animLvl val="lvl"/>
          <dgm:resizeHandles val="exact"/>
        </dgm:presLayoutVars>
      </dgm:prSet>
      <dgm:spPr/>
    </dgm:pt>
    <dgm:pt modelId="{92BDDAAD-96E9-4DF5-AF2B-121C0746512B}" type="pres">
      <dgm:prSet presAssocID="{126A39A2-9174-4F25-9193-CC9DC757A34F}" presName="parTxOnly" presStyleLbl="node1" presStyleIdx="0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7C014C25-BE3C-4B6D-824F-2110A7ED53E6}" type="pres">
      <dgm:prSet presAssocID="{EA50FA2A-1ED2-4FFA-8187-D72E4722D583}" presName="parTxOnlySpace" presStyleCnt="0"/>
      <dgm:spPr/>
    </dgm:pt>
    <dgm:pt modelId="{68548EA1-36C8-4E6F-87F3-A5B8AE54118E}" type="pres">
      <dgm:prSet presAssocID="{0BA8C9A2-E43F-419A-AC7F-176BD8219B78}" presName="parTxOnly" presStyleLbl="node1" presStyleIdx="1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E3A2215C-108F-48FD-ABB9-384F33384F0C}" type="pres">
      <dgm:prSet presAssocID="{4C00A747-7072-4ECA-B499-D72C87660FBC}" presName="parTxOnlySpace" presStyleCnt="0"/>
      <dgm:spPr/>
    </dgm:pt>
    <dgm:pt modelId="{12F4B3FD-7F93-4E75-90FD-D4787DB05A3B}" type="pres">
      <dgm:prSet presAssocID="{A811513B-D683-44BB-A618-8A14DDFC9256}" presName="parTxOnly" presStyleLbl="node1" presStyleIdx="2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  <dgm:pt modelId="{06DED8CB-7182-49DB-B7D1-4CC9E1A8060A}" type="pres">
      <dgm:prSet presAssocID="{648D583F-C133-4457-BC8B-AB5E4DC3EBE4}" presName="parTxOnlySpace" presStyleCnt="0"/>
      <dgm:spPr/>
    </dgm:pt>
    <dgm:pt modelId="{B3D5EE1E-E2C9-4283-A7DB-A216CDEC0E17}" type="pres">
      <dgm:prSet presAssocID="{AA058A88-3FBD-4F38-9270-B245994CA231}" presName="parTxOnly" presStyleLbl="node1" presStyleIdx="3" presStyleCnt="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en-US"/>
        </a:p>
      </dgm:t>
    </dgm:pt>
  </dgm:ptLst>
  <dgm:cxnLst>
    <dgm:cxn modelId="{2E867EEA-E5EA-4D0E-B8F5-58B75A6C0E0B}" type="presOf" srcId="{A811513B-D683-44BB-A618-8A14DDFC9256}" destId="{12F4B3FD-7F93-4E75-90FD-D4787DB05A3B}" srcOrd="0" destOrd="0" presId="urn:microsoft.com/office/officeart/2005/8/layout/chevron1"/>
    <dgm:cxn modelId="{7BAFFEA7-D3BA-4C76-A157-2B0B2D34E602}" srcId="{8FABCF2B-30FA-4066-8836-94111535BA5A}" destId="{0BA8C9A2-E43F-419A-AC7F-176BD8219B78}" srcOrd="1" destOrd="0" parTransId="{FEAFDA32-B1E1-4221-8BE1-BF90255BBD7C}" sibTransId="{4C00A747-7072-4ECA-B499-D72C87660FBC}"/>
    <dgm:cxn modelId="{8999F32B-42A8-48AC-B1CC-781BC4ECB182}" srcId="{8FABCF2B-30FA-4066-8836-94111535BA5A}" destId="{AA058A88-3FBD-4F38-9270-B245994CA231}" srcOrd="3" destOrd="0" parTransId="{F16676A7-F10F-4BFC-AA4D-51A4FE41A5E7}" sibTransId="{7F9E5E3E-FA04-4446-BF15-ADE30C3DF5E1}"/>
    <dgm:cxn modelId="{41DD10F0-44C1-4E66-8C95-B5AFEF723D27}" type="presOf" srcId="{126A39A2-9174-4F25-9193-CC9DC757A34F}" destId="{92BDDAAD-96E9-4DF5-AF2B-121C0746512B}" srcOrd="0" destOrd="0" presId="urn:microsoft.com/office/officeart/2005/8/layout/chevron1"/>
    <dgm:cxn modelId="{4F4F61B9-3B0C-4382-9DC6-D2EDE20622F9}" type="presOf" srcId="{0BA8C9A2-E43F-419A-AC7F-176BD8219B78}" destId="{68548EA1-36C8-4E6F-87F3-A5B8AE54118E}" srcOrd="0" destOrd="0" presId="urn:microsoft.com/office/officeart/2005/8/layout/chevron1"/>
    <dgm:cxn modelId="{033B3841-BD98-4A14-9EF1-00078ABBCB25}" srcId="{8FABCF2B-30FA-4066-8836-94111535BA5A}" destId="{126A39A2-9174-4F25-9193-CC9DC757A34F}" srcOrd="0" destOrd="0" parTransId="{50BA0E0A-D1F0-43AA-81D3-8A95ACACF483}" sibTransId="{EA50FA2A-1ED2-4FFA-8187-D72E4722D583}"/>
    <dgm:cxn modelId="{B77E6497-5373-4B28-A802-8EF9FA30C13F}" type="presOf" srcId="{8FABCF2B-30FA-4066-8836-94111535BA5A}" destId="{6AE9311C-DE95-466D-82AC-FD319DD420B3}" srcOrd="0" destOrd="0" presId="urn:microsoft.com/office/officeart/2005/8/layout/chevron1"/>
    <dgm:cxn modelId="{A1C4CA84-9F0E-4D71-A5C1-974383419B28}" srcId="{8FABCF2B-30FA-4066-8836-94111535BA5A}" destId="{A811513B-D683-44BB-A618-8A14DDFC9256}" srcOrd="2" destOrd="0" parTransId="{793A1F01-EE2F-4C1E-8F02-35A8B6CAE6B7}" sibTransId="{648D583F-C133-4457-BC8B-AB5E4DC3EBE4}"/>
    <dgm:cxn modelId="{AEA3C8DE-7E76-449D-AFC9-D54695FCEE87}" type="presOf" srcId="{AA058A88-3FBD-4F38-9270-B245994CA231}" destId="{B3D5EE1E-E2C9-4283-A7DB-A216CDEC0E17}" srcOrd="0" destOrd="0" presId="urn:microsoft.com/office/officeart/2005/8/layout/chevron1"/>
    <dgm:cxn modelId="{C0AC4E3F-60D4-4C4D-88C9-2D726ACDD6C1}" type="presParOf" srcId="{6AE9311C-DE95-466D-82AC-FD319DD420B3}" destId="{92BDDAAD-96E9-4DF5-AF2B-121C0746512B}" srcOrd="0" destOrd="0" presId="urn:microsoft.com/office/officeart/2005/8/layout/chevron1"/>
    <dgm:cxn modelId="{F171B94A-62FD-4E24-9FA6-BFD81E5203E3}" type="presParOf" srcId="{6AE9311C-DE95-466D-82AC-FD319DD420B3}" destId="{7C014C25-BE3C-4B6D-824F-2110A7ED53E6}" srcOrd="1" destOrd="0" presId="urn:microsoft.com/office/officeart/2005/8/layout/chevron1"/>
    <dgm:cxn modelId="{14C51839-D4E3-4EA1-BDC5-CA3124D415EE}" type="presParOf" srcId="{6AE9311C-DE95-466D-82AC-FD319DD420B3}" destId="{68548EA1-36C8-4E6F-87F3-A5B8AE54118E}" srcOrd="2" destOrd="0" presId="urn:microsoft.com/office/officeart/2005/8/layout/chevron1"/>
    <dgm:cxn modelId="{BAE98C75-536F-47E7-8D89-4C5ABAA189D2}" type="presParOf" srcId="{6AE9311C-DE95-466D-82AC-FD319DD420B3}" destId="{E3A2215C-108F-48FD-ABB9-384F33384F0C}" srcOrd="3" destOrd="0" presId="urn:microsoft.com/office/officeart/2005/8/layout/chevron1"/>
    <dgm:cxn modelId="{609137B7-F9B9-4672-8F88-1DEB125AA7AC}" type="presParOf" srcId="{6AE9311C-DE95-466D-82AC-FD319DD420B3}" destId="{12F4B3FD-7F93-4E75-90FD-D4787DB05A3B}" srcOrd="4" destOrd="0" presId="urn:microsoft.com/office/officeart/2005/8/layout/chevron1"/>
    <dgm:cxn modelId="{7AE30FD2-EEEB-4D66-9A42-67A6116EFE65}" type="presParOf" srcId="{6AE9311C-DE95-466D-82AC-FD319DD420B3}" destId="{06DED8CB-7182-49DB-B7D1-4CC9E1A8060A}" srcOrd="5" destOrd="0" presId="urn:microsoft.com/office/officeart/2005/8/layout/chevron1"/>
    <dgm:cxn modelId="{4F5B8E32-527F-47F7-A294-828FEA61821D}" type="presParOf" srcId="{6AE9311C-DE95-466D-82AC-FD319DD420B3}" destId="{B3D5EE1E-E2C9-4283-A7DB-A216CDEC0E17}" srcOrd="6" destOrd="0" presId="urn:microsoft.com/office/officeart/2005/8/layout/chevron1"/>
  </dgm:cxnLst>
  <dgm:bg/>
  <dgm:whole/>
  <dgm:extLst>
    <a:ext uri="http://schemas.microsoft.com/office/drawing/2008/diagram">
      <dsp:dataModelExt xmlns:dsp="http://schemas.microsoft.com/office/drawing/2008/diagram" xmlns="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2BDDAAD-96E9-4DF5-AF2B-121C0746512B}">
      <dsp:nvSpPr>
        <dsp:cNvPr id="0" name=""/>
        <dsp:cNvSpPr/>
      </dsp:nvSpPr>
      <dsp:spPr>
        <a:xfrm>
          <a:off x="5060" y="1726236"/>
          <a:ext cx="2945773" cy="11783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Pursue technical analysis</a:t>
          </a:r>
          <a:endParaRPr lang="en-US" sz="2000" b="1" kern="1200" dirty="0"/>
        </a:p>
      </dsp:txBody>
      <dsp:txXfrm>
        <a:off x="5060" y="1726236"/>
        <a:ext cx="2945773" cy="1178309"/>
      </dsp:txXfrm>
    </dsp:sp>
    <dsp:sp modelId="{68548EA1-36C8-4E6F-87F3-A5B8AE54118E}">
      <dsp:nvSpPr>
        <dsp:cNvPr id="0" name=""/>
        <dsp:cNvSpPr/>
      </dsp:nvSpPr>
      <dsp:spPr>
        <a:xfrm>
          <a:off x="2656256" y="1726236"/>
          <a:ext cx="2945773" cy="11783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2000" b="1" kern="1200" dirty="0" smtClean="0"/>
            <a:t>Public consultation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US" sz="1800" b="0" i="1" kern="1200" dirty="0" smtClean="0"/>
            <a:t>(March 2019)</a:t>
          </a:r>
          <a:endParaRPr lang="en-US" sz="1800" b="0" i="1" kern="1200" dirty="0"/>
        </a:p>
      </dsp:txBody>
      <dsp:txXfrm>
        <a:off x="2656256" y="1726236"/>
        <a:ext cx="2945773" cy="1178309"/>
      </dsp:txXfrm>
    </dsp:sp>
    <dsp:sp modelId="{12F4B3FD-7F93-4E75-90FD-D4787DB05A3B}">
      <dsp:nvSpPr>
        <dsp:cNvPr id="0" name=""/>
        <dsp:cNvSpPr/>
      </dsp:nvSpPr>
      <dsp:spPr>
        <a:xfrm>
          <a:off x="5307452" y="1726236"/>
          <a:ext cx="2945773" cy="11783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en-GB" sz="2000" b="1" kern="1200" noProof="0" dirty="0" smtClean="0"/>
            <a:t>Develop detailed work programme</a:t>
          </a:r>
          <a:endParaRPr lang="en-GB" sz="2000" b="1" kern="1200" noProof="0" dirty="0"/>
        </a:p>
      </dsp:txBody>
      <dsp:txXfrm>
        <a:off x="5307452" y="1726236"/>
        <a:ext cx="2945773" cy="1178309"/>
      </dsp:txXfrm>
    </dsp:sp>
    <dsp:sp modelId="{B3D5EE1E-E2C9-4283-A7DB-A216CDEC0E17}">
      <dsp:nvSpPr>
        <dsp:cNvPr id="0" name=""/>
        <dsp:cNvSpPr/>
      </dsp:nvSpPr>
      <dsp:spPr>
        <a:xfrm>
          <a:off x="7958648" y="1726236"/>
          <a:ext cx="2945773" cy="1178309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905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26670" rIns="26670" bIns="2667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en-US" sz="2000" b="1" kern="1200" dirty="0" smtClean="0"/>
            <a:t>G20 update</a:t>
          </a:r>
        </a:p>
        <a:p>
          <a:pPr lvl="0" algn="ctr" defTabSz="889000">
            <a:lnSpc>
              <a:spcPct val="90000"/>
            </a:lnSpc>
            <a:spcBef>
              <a:spcPct val="0"/>
            </a:spcBef>
            <a:spcAft>
              <a:spcPts val="600"/>
            </a:spcAft>
          </a:pPr>
          <a:r>
            <a:rPr lang="en-US" sz="1800" i="1" kern="1200" dirty="0" smtClean="0"/>
            <a:t>(June 2019)</a:t>
          </a:r>
          <a:endParaRPr lang="en-US" sz="1800" i="1" kern="1200" dirty="0"/>
        </a:p>
      </dsp:txBody>
      <dsp:txXfrm>
        <a:off x="7958648" y="1726236"/>
        <a:ext cx="2945773" cy="1178309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1">
  <dgm:title val=""/>
  <dgm:desc val=""/>
  <dgm:catLst>
    <dgm:cat type="process" pri="9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/>
      </dgm:if>
      <dgm:else name="Name3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hoose name="Name4">
      <dgm:if name="Name5" axis="des" func="maxDepth" op="gte" val="2">
        <dgm:constrLst>
          <dgm:constr type="h" for="ch" forName="composite" refType="h"/>
          <dgm:constr type="w" for="ch" forName="composite" refType="w"/>
          <dgm:constr type="w" for="des" forName="parTx"/>
          <dgm:constr type="h" for="des" forName="parTx" op="equ"/>
          <dgm:constr type="w" for="des" forName="desTx"/>
          <dgm:constr type="h" for="des" forName="desTx" op="equ"/>
          <dgm:constr type="primFontSz" for="des" forName="parTx" val="65"/>
          <dgm:constr type="secFontSz" for="des" forName="desTx" refType="primFontSz" refFor="des" refForName="parTx" op="equ"/>
          <dgm:constr type="h" for="des" forName="parTx" refType="primFontSz" refFor="des" refForName="parTx" fact="1.5"/>
          <dgm:constr type="h" for="des" forName="desTx" refType="primFontSz" refFor="des" refForName="parTx" fact="0.5"/>
          <dgm:constr type="w" for="ch" forName="space" op="equ" val="-6"/>
        </dgm:constrLst>
        <dgm:ruleLst>
          <dgm:rule type="w" for="ch" forName="composite" val="0" fact="NaN" max="NaN"/>
          <dgm:rule type="primFontSz" for="des" forName="parTx" val="5" fact="NaN" max="NaN"/>
        </dgm:ruleLst>
        <dgm:forEach name="Name6" axis="ch" ptType="node"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hoose name="Name7">
              <dgm:if name="Name8" func="var" arg="dir" op="equ" val="norm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if>
              <dgm:else name="Name9">
                <dgm:constrLst>
                  <dgm:constr type="l" for="ch" forName="parTx"/>
                  <dgm:constr type="w" for="ch" forName="parTx" refType="w"/>
                  <dgm:constr type="t" for="ch" forName="parTx"/>
                  <dgm:constr type="l" for="ch" forName="desTx" refType="w" fact="0.2"/>
                  <dgm:constr type="w" for="ch" forName="desTx" refType="w" refFor="ch" refForName="parTx" fact="0.8"/>
                  <dgm:constr type="t" for="ch" forName="desTx" refType="h" refFor="ch" refForName="parTx" fact="1.125"/>
                </dgm:constrLst>
              </dgm:else>
            </dgm:choose>
            <dgm:ruleLst>
              <dgm:rule type="h" val="INF" fact="NaN" max="NaN"/>
            </dgm:ruleLst>
            <dgm:layoutNode name="parTx">
              <dgm:varLst>
                <dgm:chMax val="0"/>
                <dgm:chPref val="0"/>
                <dgm:bulletEnabled val="1"/>
              </dgm:varLst>
              <dgm:alg type="tx"/>
              <dgm:choose name="Name10">
                <dgm:if name="Name11" func="var" arg="dir" op="equ" val="norm">
                  <dgm:shape xmlns:r="http://schemas.openxmlformats.org/officeDocument/2006/relationships" type="chevron" r:blip="">
                    <dgm:adjLst/>
                  </dgm:shape>
                </dgm:if>
                <dgm:else name="Name12">
                  <dgm:shape xmlns:r="http://schemas.openxmlformats.org/officeDocument/2006/relationships" rot="180" type="chevron" r:blip="">
                    <dgm:adjLst/>
                  </dgm:shape>
                </dgm:else>
              </dgm:choose>
              <dgm:presOf axis="self" ptType="node"/>
              <dgm:choose name="Name13">
                <dgm:if name="Name14" func="var" arg="dir" op="equ" val="norm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315"/>
                    <dgm:constr type="rMarg" refType="primFontSz" fact="0.105"/>
                  </dgm:constrLst>
                </dgm:if>
                <dgm:else name="Name15">
                  <dgm:constrLst>
                    <dgm:constr type="h" refType="w" op="lte" fact="0.4"/>
                    <dgm:constr type="h"/>
                    <dgm:constr type="tMarg" refType="primFontSz" fact="0.105"/>
                    <dgm:constr type="bMarg" refType="primFontSz" fact="0.105"/>
                    <dgm:constr type="lMarg" refType="primFontSz" fact="0.105"/>
                    <dgm:constr type="rMarg" refType="primFontSz" fact="0.315"/>
                  </dgm:constrLst>
                </dgm:else>
              </dgm:choose>
              <dgm:ruleLst>
                <dgm:rule type="h" val="INF" fact="NaN" max="NaN"/>
              </dgm:ruleLst>
            </dgm:layoutNode>
            <dgm:layoutNode name="desTx" styleLbl="revTx">
              <dgm:varLst>
                <dgm:bulletEnabled val="1"/>
              </dgm:varLst>
              <dgm:alg type="tx">
                <dgm:param type="stBulletLvl" val="1"/>
              </dgm:alg>
              <dgm:choose name="Name16">
                <dgm:if name="Name17" axis="ch" ptType="node" func="cnt" op="gte" val="1">
                  <dgm:shape xmlns:r="http://schemas.openxmlformats.org/officeDocument/2006/relationships" type="rect" r:blip="">
                    <dgm:adjLst/>
                  </dgm:shape>
                </dgm:if>
                <dgm:else name="Name18">
                  <dgm:shape xmlns:r="http://schemas.openxmlformats.org/officeDocument/2006/relationships" type="rect" r:blip="" hideGeom="1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h"/>
                <dgm:constr type="tMarg"/>
                <dgm:constr type="bMarg"/>
                <dgm:constr type="rMarg"/>
                <dgm:constr type="lMarg"/>
              </dgm:constrLst>
              <dgm:ruleLst>
                <dgm:rule type="h" val="INF" fact="NaN" max="NaN"/>
              </dgm:ruleLst>
            </dgm:layoutNode>
          </dgm:layoutNode>
          <dgm:forEach name="Name19" axis="followSib" ptType="sibTrans" cnt="1">
            <dgm:layoutNode name="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if>
      <dgm:else name="Name20">
        <dgm:constrLst>
          <dgm:constr type="w" for="ch" forName="parTxOnly" refType="w"/>
          <dgm:constr type="h" for="des" forName="parTxOnly" op="equ"/>
          <dgm:constr type="primFontSz" for="des" forName="parTxOnly" op="equ" val="65"/>
          <dgm:constr type="w" for="ch" forName="parTxOnlySpace" refType="w" refFor="ch" refForName="parTxOnly" fact="-0.1"/>
        </dgm:constrLst>
        <dgm:ruleLst/>
        <dgm:forEach name="Name21" axis="ch" ptType="node">
          <dgm:layoutNode name="parTxOnly">
            <dgm:varLst>
              <dgm:chMax val="0"/>
              <dgm:chPref val="0"/>
              <dgm:bulletEnabled val="1"/>
            </dgm:varLst>
            <dgm:alg type="tx"/>
            <dgm:choose name="Name22">
              <dgm:if name="Name23" func="var" arg="dir" op="equ" val="norm">
                <dgm:shape xmlns:r="http://schemas.openxmlformats.org/officeDocument/2006/relationships" type="chevron" r:blip="">
                  <dgm:adjLst/>
                </dgm:shape>
              </dgm:if>
              <dgm:else name="Name24">
                <dgm:shape xmlns:r="http://schemas.openxmlformats.org/officeDocument/2006/relationships" rot="180" type="chevron" r:blip="">
                  <dgm:adjLst/>
                </dgm:shape>
              </dgm:else>
            </dgm:choose>
            <dgm:presOf axis="self" ptType="node"/>
            <dgm:choose name="Name25">
              <dgm:if name="Name26" func="var" arg="dir" op="equ" val="norm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315"/>
                  <dgm:constr type="rMarg" refType="primFontSz" fact="0.105"/>
                </dgm:constrLst>
              </dgm:if>
              <dgm:else name="Name27">
                <dgm:constrLst>
                  <dgm:constr type="h" refType="w" op="equ" fact="0.4"/>
                  <dgm:constr type="tMarg" refType="primFontSz" fact="0.105"/>
                  <dgm:constr type="bMarg" refType="primFontSz" fact="0.105"/>
                  <dgm:constr type="lMarg" refType="primFontSz" fact="0.105"/>
                  <dgm:constr type="rMarg" refType="primFontSz" fact="0.315"/>
                </dgm:constrLst>
              </dgm:else>
            </dgm:choose>
            <dgm:ruleLst>
              <dgm:rule type="primFontSz" val="5" fact="NaN" max="NaN"/>
            </dgm:ruleLst>
          </dgm:layoutNode>
          <dgm:forEach name="Name28" axis="followSib" ptType="sibTrans" cnt="1">
            <dgm:layoutNode name="parTxOnly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else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2161E9-1045-4679-99BC-BE262023E4C1}" type="datetimeFigureOut">
              <a:rPr lang="en-GB" smtClean="0"/>
              <a:pPr/>
              <a:t>22/02/2019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FF04C38-D0AE-44AB-9ECE-68F3E9563071}" type="slidenum">
              <a:rPr lang="en-GB" smtClean="0"/>
              <a:pPr/>
              <a:t>‹Nr.›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2639933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Conclusions: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 smtClean="0"/>
              <a:t>TFDE </a:t>
            </a:r>
            <a:r>
              <a:rPr lang="fr-FR" dirty="0" err="1" smtClean="0"/>
              <a:t>identified</a:t>
            </a:r>
            <a:r>
              <a:rPr lang="fr-FR" dirty="0" smtClean="0"/>
              <a:t> 3 </a:t>
            </a:r>
            <a:r>
              <a:rPr lang="fr-FR" dirty="0" err="1" smtClean="0"/>
              <a:t>factors</a:t>
            </a:r>
            <a:r>
              <a:rPr lang="fr-FR" dirty="0" smtClean="0"/>
              <a:t> </a:t>
            </a:r>
            <a:r>
              <a:rPr lang="fr-FR" dirty="0" err="1" smtClean="0"/>
              <a:t>commonly</a:t>
            </a:r>
            <a:r>
              <a:rPr lang="fr-FR" dirty="0" smtClean="0"/>
              <a:t> </a:t>
            </a:r>
            <a:r>
              <a:rPr lang="fr-FR" dirty="0" err="1" smtClean="0"/>
              <a:t>observed</a:t>
            </a:r>
            <a:r>
              <a:rPr lang="fr-FR" dirty="0" smtClean="0"/>
              <a:t> in </a:t>
            </a:r>
            <a:r>
              <a:rPr lang="fr-FR" dirty="0" err="1" smtClean="0"/>
              <a:t>HDBs</a:t>
            </a:r>
            <a:r>
              <a:rPr lang="fr-FR" dirty="0" smtClean="0"/>
              <a:t>,</a:t>
            </a:r>
            <a:r>
              <a:rPr lang="fr-FR" baseline="0" dirty="0" smtClean="0"/>
              <a:t> and</a:t>
            </a:r>
            <a:r>
              <a:rPr lang="fr-FR" dirty="0" smtClean="0"/>
              <a:t> relevant</a:t>
            </a:r>
            <a:r>
              <a:rPr lang="fr-FR" baseline="0" dirty="0" smtClean="0"/>
              <a:t> for </a:t>
            </a:r>
            <a:r>
              <a:rPr lang="fr-FR" baseline="0" dirty="0" err="1" smtClean="0"/>
              <a:t>tax</a:t>
            </a:r>
            <a:r>
              <a:rPr lang="fr-FR" baseline="0" dirty="0" smtClean="0"/>
              <a:t> </a:t>
            </a:r>
            <a:r>
              <a:rPr lang="fr-FR" baseline="0" dirty="0" err="1" smtClean="0"/>
              <a:t>purposes</a:t>
            </a:r>
            <a:endParaRPr lang="fr-FR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aseline="0" dirty="0" smtClean="0"/>
              <a:t>[…]</a:t>
            </a:r>
          </a:p>
          <a:p>
            <a:endParaRPr lang="fr-FR" baseline="0" dirty="0" smtClean="0"/>
          </a:p>
          <a:p>
            <a:r>
              <a:rPr lang="fr-FR" b="1" baseline="0" dirty="0" err="1" smtClean="0"/>
              <a:t>Caveats</a:t>
            </a:r>
            <a:r>
              <a:rPr lang="fr-FR" b="1" baseline="0" dirty="0" smtClean="0"/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aseline="0" dirty="0" err="1" smtClean="0"/>
              <a:t>complexity</a:t>
            </a:r>
            <a:r>
              <a:rPr lang="fr-FR" baseline="0" dirty="0" smtClean="0"/>
              <a:t> + non-</a:t>
            </a:r>
            <a:r>
              <a:rPr lang="fr-FR" baseline="0" dirty="0" err="1" smtClean="0"/>
              <a:t>exclusivity</a:t>
            </a:r>
            <a:endParaRPr lang="fr-FR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aseline="0" dirty="0" smtClean="0"/>
              <a:t>No agreement on nature/</a:t>
            </a:r>
            <a:r>
              <a:rPr lang="fr-FR" baseline="0" dirty="0" err="1" smtClean="0"/>
              <a:t>scale</a:t>
            </a:r>
            <a:r>
              <a:rPr lang="fr-FR" baseline="0" dirty="0" smtClean="0"/>
              <a:t> of last factor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08569352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4D091C0-6DBE-4200-A9C4-412D8CC35E40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1033893395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45342142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dirty="0" smtClean="0"/>
              <a:t>New</a:t>
            </a:r>
            <a:r>
              <a:rPr lang="fr-FR" b="1" baseline="0" dirty="0" smtClean="0"/>
              <a:t> </a:t>
            </a:r>
            <a:r>
              <a:rPr lang="fr-FR" b="1" baseline="0" dirty="0" err="1" smtClean="0"/>
              <a:t>element</a:t>
            </a:r>
            <a:r>
              <a:rPr lang="fr-FR" b="1" dirty="0" smtClean="0"/>
              <a:t> of </a:t>
            </a:r>
            <a:r>
              <a:rPr lang="fr-FR" b="1" dirty="0" err="1" smtClean="0"/>
              <a:t>Interim</a:t>
            </a:r>
            <a:r>
              <a:rPr lang="fr-FR" b="1" baseline="0" dirty="0" smtClean="0"/>
              <a:t> Report</a:t>
            </a:r>
            <a:r>
              <a:rPr lang="fr-FR" dirty="0" smtClean="0"/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dirty="0" smtClean="0"/>
              <a:t>Explores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further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potential</a:t>
            </a:r>
            <a:r>
              <a:rPr lang="fr-FR" baseline="0" dirty="0" smtClean="0"/>
              <a:t> implications of the </a:t>
            </a:r>
            <a:r>
              <a:rPr lang="fr-FR" baseline="0" dirty="0" err="1" smtClean="0"/>
              <a:t>salient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features</a:t>
            </a:r>
            <a:r>
              <a:rPr lang="fr-FR" baseline="0" dirty="0" smtClean="0"/>
              <a:t> of HDB for the </a:t>
            </a:r>
            <a:r>
              <a:rPr lang="fr-FR" baseline="0" dirty="0" err="1" smtClean="0"/>
              <a:t>tax</a:t>
            </a:r>
            <a:r>
              <a:rPr lang="fr-FR" baseline="0" dirty="0" smtClean="0"/>
              <a:t> system</a:t>
            </a:r>
          </a:p>
          <a:p>
            <a:endParaRPr lang="fr-FR" baseline="0" dirty="0" smtClean="0"/>
          </a:p>
          <a:p>
            <a:r>
              <a:rPr lang="fr-FR" b="1" baseline="0" dirty="0" smtClean="0"/>
              <a:t>Description</a:t>
            </a:r>
            <a:r>
              <a:rPr lang="fr-FR" baseline="0" dirty="0" smtClean="0"/>
              <a:t>: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aseline="0" dirty="0" err="1" smtClean="0"/>
              <a:t>Feature</a:t>
            </a:r>
            <a:r>
              <a:rPr lang="fr-FR" baseline="0" dirty="0" smtClean="0"/>
              <a:t>/</a:t>
            </a:r>
            <a:r>
              <a:rPr lang="fr-FR" baseline="0" dirty="0" err="1" smtClean="0"/>
              <a:t>evolution</a:t>
            </a:r>
            <a:r>
              <a:rPr lang="fr-FR" baseline="0" dirty="0" smtClean="0"/>
              <a:t> – </a:t>
            </a:r>
            <a:r>
              <a:rPr lang="fr-FR" baseline="0" dirty="0" err="1" smtClean="0"/>
              <a:t>fact</a:t>
            </a:r>
            <a:r>
              <a:rPr lang="fr-FR" baseline="0" dirty="0" smtClean="0"/>
              <a:t>/</a:t>
            </a:r>
            <a:r>
              <a:rPr lang="fr-FR" baseline="0" dirty="0" err="1" smtClean="0"/>
              <a:t>problem</a:t>
            </a:r>
            <a:r>
              <a:rPr lang="fr-FR" baseline="0" dirty="0" smtClean="0"/>
              <a:t> – </a:t>
            </a:r>
            <a:r>
              <a:rPr lang="fr-FR" baseline="0" dirty="0" err="1" smtClean="0"/>
              <a:t>potential</a:t>
            </a:r>
            <a:r>
              <a:rPr lang="fr-FR" baseline="0" dirty="0" smtClean="0"/>
              <a:t> </a:t>
            </a:r>
            <a:r>
              <a:rPr lang="fr-FR" baseline="0" dirty="0" err="1" smtClean="0"/>
              <a:t>tax</a:t>
            </a:r>
            <a:r>
              <a:rPr lang="fr-FR" baseline="0" dirty="0" smtClean="0"/>
              <a:t> implication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aseline="0" dirty="0" smtClean="0"/>
              <a:t>[…]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xmlns="" val="351270993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2706688" y="511175"/>
            <a:ext cx="4533900" cy="2551113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Set the </a:t>
            </a:r>
            <a:r>
              <a:rPr kumimoji="0" lang="fr-FR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Scene</a:t>
            </a: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</a:t>
            </a:r>
            <a:r>
              <a:rPr kumimoji="0" lang="fr-FR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process</a:t>
            </a: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/substance)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Beginning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BEPS 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project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Action 1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TFDE: ad-hoc group 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created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for 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specific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purpose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, report to CFA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Action 1 Report (2015): 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conclusion 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is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unfinished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New Phase of </a:t>
            </a:r>
            <a:r>
              <a:rPr kumimoji="0" lang="fr-FR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</a:t>
            </a: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IF on BEPS, new mandate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Timeline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 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Interim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Report (end of 2018, 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advanced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April by G20 FM), Final Report (2020)</a:t>
            </a:r>
            <a:endParaRPr kumimoji="0" lang="en-GB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701780663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>
          <a:xfrm>
            <a:off x="381000" y="685800"/>
            <a:ext cx="6096000" cy="3429000"/>
          </a:xfrm>
        </p:spPr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fr-FR" b="1" baseline="0" dirty="0" err="1" smtClean="0"/>
              <a:t>Another</a:t>
            </a:r>
            <a:r>
              <a:rPr lang="fr-FR" b="1" baseline="0" dirty="0" smtClean="0"/>
              <a:t> new </a:t>
            </a:r>
            <a:r>
              <a:rPr lang="fr-FR" b="1" baseline="0" dirty="0" err="1" smtClean="0"/>
              <a:t>element</a:t>
            </a:r>
            <a:r>
              <a:rPr lang="fr-FR" baseline="0" dirty="0" smtClean="0"/>
              <a:t>: 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aseline="0" dirty="0" err="1" smtClean="0"/>
              <a:t>While</a:t>
            </a:r>
            <a:r>
              <a:rPr lang="fr-FR" baseline="0" dirty="0" smtClean="0"/>
              <a:t> no </a:t>
            </a:r>
            <a:r>
              <a:rPr lang="fr-FR" dirty="0" smtClean="0"/>
              <a:t>agreement</a:t>
            </a:r>
            <a:r>
              <a:rPr lang="fr-FR" baseline="0" dirty="0" smtClean="0"/>
              <a:t> on </a:t>
            </a:r>
            <a:r>
              <a:rPr lang="fr-FR" baseline="0" dirty="0" err="1" smtClean="0"/>
              <a:t>whether</a:t>
            </a:r>
            <a:r>
              <a:rPr lang="fr-FR" baseline="0" dirty="0" smtClean="0"/>
              <a:t> and to </a:t>
            </a:r>
            <a:r>
              <a:rPr lang="fr-FR" baseline="0" dirty="0" err="1" smtClean="0"/>
              <a:t>what</a:t>
            </a:r>
            <a:r>
              <a:rPr lang="fr-FR" baseline="0" dirty="0" smtClean="0"/>
              <a:t> </a:t>
            </a:r>
            <a:r>
              <a:rPr lang="fr-FR" baseline="0" dirty="0" err="1" smtClean="0"/>
              <a:t>extent</a:t>
            </a:r>
            <a:r>
              <a:rPr lang="fr-FR" baseline="0" dirty="0" smtClean="0"/>
              <a:t> the </a:t>
            </a:r>
            <a:r>
              <a:rPr lang="fr-FR" baseline="0" dirty="0" err="1" smtClean="0"/>
              <a:t>features</a:t>
            </a:r>
            <a:r>
              <a:rPr lang="fr-FR" baseline="0" dirty="0" smtClean="0"/>
              <a:t> of HDB </a:t>
            </a:r>
            <a:r>
              <a:rPr lang="fr-FR" baseline="0" dirty="0" err="1" smtClean="0"/>
              <a:t>require</a:t>
            </a:r>
            <a:r>
              <a:rPr lang="fr-FR" baseline="0" dirty="0" smtClean="0"/>
              <a:t> changes to international </a:t>
            </a:r>
            <a:r>
              <a:rPr lang="fr-FR" baseline="0" dirty="0" err="1" smtClean="0"/>
              <a:t>tax</a:t>
            </a:r>
            <a:r>
              <a:rPr lang="fr-FR" baseline="0" dirty="0" smtClean="0"/>
              <a:t> </a:t>
            </a:r>
            <a:r>
              <a:rPr lang="fr-FR" baseline="0" dirty="0" err="1" smtClean="0"/>
              <a:t>rules</a:t>
            </a:r>
            <a:r>
              <a:rPr lang="fr-FR" baseline="0" dirty="0" smtClean="0"/>
              <a:t> (nexus/profit allocation).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aseline="0" dirty="0" smtClean="0"/>
              <a:t>Description/clarification of the </a:t>
            </a:r>
            <a:r>
              <a:rPr lang="fr-FR" baseline="0" dirty="0" err="1" smtClean="0"/>
              <a:t>different</a:t>
            </a:r>
            <a:r>
              <a:rPr lang="fr-FR" baseline="0" dirty="0" smtClean="0"/>
              <a:t> country positions, and classification in 3 relevant </a:t>
            </a:r>
            <a:r>
              <a:rPr lang="fr-FR" baseline="0" dirty="0" err="1" smtClean="0"/>
              <a:t>categories</a:t>
            </a:r>
            <a:endParaRPr lang="fr-FR" baseline="0" dirty="0" smtClean="0"/>
          </a:p>
          <a:p>
            <a:pPr marL="0" indent="0">
              <a:buFont typeface="Arial" panose="020B0604020202020204" pitchFamily="34" charset="0"/>
              <a:buNone/>
            </a:pPr>
            <a:endParaRPr lang="fr-FR" baseline="0" dirty="0"/>
          </a:p>
          <a:p>
            <a:pPr marL="0" indent="0">
              <a:buFont typeface="Arial" panose="020B0604020202020204" pitchFamily="34" charset="0"/>
              <a:buNone/>
            </a:pPr>
            <a:r>
              <a:rPr lang="fr-FR" b="1" baseline="0" dirty="0" smtClean="0"/>
              <a:t>Description of </a:t>
            </a:r>
            <a:r>
              <a:rPr lang="fr-FR" b="1" baseline="0" dirty="0" err="1" smtClean="0"/>
              <a:t>each</a:t>
            </a:r>
            <a:r>
              <a:rPr lang="fr-FR" b="1" baseline="0" dirty="0" smtClean="0"/>
              <a:t> group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fr-FR" b="0" baseline="0" dirty="0" smtClean="0"/>
              <a:t>[…]</a:t>
            </a:r>
          </a:p>
        </p:txBody>
      </p:sp>
    </p:spTree>
    <p:extLst>
      <p:ext uri="{BB962C8B-B14F-4D97-AF65-F5344CB8AC3E}">
        <p14:creationId xmlns:p14="http://schemas.microsoft.com/office/powerpoint/2010/main" xmlns="" val="50054329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Last but not least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: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Strong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commitment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to 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work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together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in IF 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towards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consensus-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based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solution in 2020 (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save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the 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multilateral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tax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framework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By 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undertaking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a concurrent 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review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of profit allocation and nexus 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rules</a:t>
            </a: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endParaRPr kumimoji="0" lang="fr-FR" sz="1200" b="0" i="0" u="none" strike="noStrike" kern="120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kumimoji="0" lang="fr-FR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Next</a:t>
            </a:r>
            <a:r>
              <a:rPr kumimoji="0" lang="fr-FR" sz="1200" b="1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1200" b="1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steps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(how to 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get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fr-FR" sz="1200" b="0" i="0" u="none" strike="noStrike" kern="1200" cap="none" spc="0" normalizeH="0" baseline="0" noProof="0" dirty="0" err="1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there</a:t>
            </a: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?)</a:t>
            </a:r>
          </a:p>
          <a:p>
            <a:pPr marL="171450" marR="0" lvl="0" indent="-1714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fr-FR" sz="1200" b="0" i="0" u="none" strike="noStrike" kern="120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[…]</a:t>
            </a:r>
          </a:p>
        </p:txBody>
      </p:sp>
    </p:spTree>
    <p:extLst>
      <p:ext uri="{BB962C8B-B14F-4D97-AF65-F5344CB8AC3E}">
        <p14:creationId xmlns:p14="http://schemas.microsoft.com/office/powerpoint/2010/main" xmlns="" val="405399529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94C7C8-87A0-49D5-AE21-FDC7E5E051A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7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7761742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94C7C8-87A0-49D5-AE21-FDC7E5E051A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8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5231397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endParaRPr lang="en-GB" altLang="en-US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4943" indent="-286516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6065" indent="-2292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4492" indent="-2292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62918" indent="-229213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21344" indent="-229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9770" indent="-229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38196" indent="-229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96624" indent="-229213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41D5A743-55B2-461F-8DBB-CBF845B8BD56}" type="slidenum">
              <a:rPr kumimoji="0" lang="en-GB" alt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 pitchFamily="34" charset="0"/>
                <a:ea typeface="+mn-ea"/>
                <a:cs typeface="Arial" charset="0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9</a:t>
            </a:fld>
            <a:endParaRPr kumimoji="0" lang="en-GB" altLang="en-US" sz="1200" b="0" i="0" u="none" strike="noStrike" kern="1200" cap="none" spc="0" normalizeH="0" baseline="0" noProof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 pitchFamily="34" charset="0"/>
              <a:ea typeface="+mn-ea"/>
              <a:cs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722705714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7394C7C8-87A0-49D5-AE21-FDC7E5E051A2}" type="slidenum">
              <a:rPr kumimoji="0" lang="en-GB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10</a:t>
            </a:fld>
            <a:endParaRPr kumimoji="0" lang="en-GB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738341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5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2.xml"/><Relationship Id="rId4" Type="http://schemas.openxmlformats.org/officeDocument/2006/relationships/image" Target="../media/image5.png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emf"/><Relationship Id="rId2" Type="http://schemas.openxmlformats.org/officeDocument/2006/relationships/image" Target="../media/image6.emf"/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5.png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88000" y="2628549"/>
            <a:ext cx="3504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>
            <a:off x="0" y="529"/>
            <a:ext cx="3504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824000" y="2116405"/>
            <a:ext cx="8400000" cy="1631216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6000"/>
              </a:lnSpc>
              <a:defRPr sz="6400" cap="all" baseline="0">
                <a:solidFill>
                  <a:schemeClr val="bg1"/>
                </a:solidFill>
              </a:defRPr>
            </a:lvl1pPr>
          </a:lstStyle>
          <a:p>
            <a:r>
              <a:rPr lang="en-GB" sz="5333" b="1" dirty="0" smtClean="0"/>
              <a:t>Action 11: measuring &amp; monitoring beps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824000" y="3805231"/>
            <a:ext cx="8400000" cy="438582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667"/>
              </a:lnSpc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</a:lvl2pPr>
            <a:lvl3pPr marL="1219170" indent="0" algn="ctr">
              <a:buNone/>
            </a:lvl3pPr>
            <a:lvl4pPr marL="1828754" indent="0" algn="ctr">
              <a:buNone/>
            </a:lvl4pPr>
            <a:lvl5pPr marL="2438339" indent="0" algn="ctr">
              <a:buNone/>
            </a:lvl5pPr>
            <a:lvl6pPr marL="3047924" indent="0" algn="ctr">
              <a:buNone/>
            </a:lvl6pPr>
            <a:lvl7pPr marL="3657509" indent="0" algn="ctr">
              <a:buNone/>
            </a:lvl7pPr>
            <a:lvl8pPr marL="4267093" indent="0" algn="ctr">
              <a:buNone/>
            </a:lvl8pPr>
            <a:lvl9pPr marL="4876678" indent="0" algn="ctr">
              <a:buNone/>
            </a:lvl9pPr>
          </a:lstStyle>
          <a:p>
            <a:r>
              <a:rPr kumimoji="0" lang="fr-FR" dirty="0" smtClean="0"/>
              <a:t>Session 5(c)(iii)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1607" y="432000"/>
            <a:ext cx="923076" cy="1440000"/>
          </a:xfrm>
          <a:prstGeom prst="rect">
            <a:avLst/>
          </a:prstGeom>
        </p:spPr>
      </p:pic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28448" y="6055200"/>
            <a:ext cx="1746752" cy="5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0141877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>
                <a:latin typeface="+mj-lt"/>
              </a:defRPr>
            </a:lvl1pPr>
            <a:lvl2pPr eaLnBrk="1" latinLnBrk="0" hangingPunct="1">
              <a:defRPr>
                <a:latin typeface="+mj-lt"/>
              </a:defRPr>
            </a:lvl2pPr>
            <a:lvl3pPr eaLnBrk="1" latinLnBrk="0" hangingPunct="1">
              <a:defRPr>
                <a:latin typeface="+mj-lt"/>
              </a:defRPr>
            </a:lvl3pPr>
            <a:lvl4pPr eaLnBrk="1" latinLnBrk="0" hangingPunct="1">
              <a:defRPr>
                <a:latin typeface="+mj-lt"/>
              </a:defRPr>
            </a:lvl4pPr>
            <a:lvl5pPr eaLnBrk="1" latinLnBrk="0" hangingPunct="1">
              <a:defRPr>
                <a:latin typeface="+mj-lt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333" baseline="0">
                <a:solidFill>
                  <a:schemeClr val="bg1"/>
                </a:solidFill>
                <a:latin typeface="Arial"/>
              </a:defRPr>
            </a:lvl1pPr>
          </a:lstStyle>
          <a:p>
            <a:fld id="{7C020D97-0AB6-41CC-82EC-21F10A2DB863}" type="slidenum">
              <a:rPr lang="en-GB" smtClean="0">
                <a:solidFill>
                  <a:prstClr val="white"/>
                </a:solidFill>
              </a:rPr>
              <a:pPr/>
              <a:t>‹Nr.›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169344396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24868" y="5328000"/>
            <a:ext cx="1267209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2800" y="468000"/>
            <a:ext cx="923077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680000" y="2754652"/>
            <a:ext cx="8832000" cy="1388415"/>
          </a:xfrm>
        </p:spPr>
        <p:txBody>
          <a:bodyPr anchor="ctr" anchorCtr="0">
            <a:spAutoFit/>
          </a:bodyPr>
          <a:lstStyle>
            <a:lvl1pPr algn="ctr">
              <a:lnSpc>
                <a:spcPts val="4933"/>
              </a:lnSpc>
              <a:defRPr sz="4933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Header title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333" baseline="0">
                <a:solidFill>
                  <a:schemeClr val="tx2"/>
                </a:solidFill>
                <a:latin typeface="Arial"/>
              </a:defRPr>
            </a:lvl1pPr>
          </a:lstStyle>
          <a:p>
            <a:fld id="{7C020D97-0AB6-41CC-82EC-21F10A2DB863}" type="slidenum">
              <a:rPr lang="en-GB" smtClean="0">
                <a:solidFill>
                  <a:srgbClr val="006299"/>
                </a:solidFill>
              </a:rPr>
              <a:pPr/>
              <a:t>‹Nr.›</a:t>
            </a:fld>
            <a:endParaRPr lang="en-GB">
              <a:solidFill>
                <a:srgbClr val="0062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06055732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0D97-0AB6-41CC-82EC-21F10A2DB863}" type="slidenum">
              <a:rPr lang="en-GB" smtClean="0">
                <a:solidFill>
                  <a:prstClr val="white"/>
                </a:solidFill>
              </a:rPr>
              <a:pPr/>
              <a:t>‹Nr.›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39651638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>
                <a:latin typeface="+mj-lt"/>
              </a:defRPr>
            </a:lvl1pPr>
            <a:lvl2pPr eaLnBrk="1" latinLnBrk="0" hangingPunct="1">
              <a:defRPr>
                <a:latin typeface="+mj-lt"/>
              </a:defRPr>
            </a:lvl2pPr>
            <a:lvl3pPr eaLnBrk="1" latinLnBrk="0" hangingPunct="1">
              <a:defRPr>
                <a:latin typeface="+mj-lt"/>
              </a:defRPr>
            </a:lvl3pPr>
            <a:lvl4pPr eaLnBrk="1" latinLnBrk="0" hangingPunct="1">
              <a:defRPr>
                <a:latin typeface="+mj-lt"/>
              </a:defRPr>
            </a:lvl4pPr>
            <a:lvl5pPr eaLnBrk="1" latinLnBrk="0" hangingPunct="1">
              <a:defRPr>
                <a:latin typeface="+mj-lt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333" baseline="0">
                <a:solidFill>
                  <a:schemeClr val="bg1"/>
                </a:solidFill>
                <a:latin typeface="Arial"/>
              </a:defRPr>
            </a:lvl1pPr>
          </a:lstStyle>
          <a:p>
            <a:fld id="{7C020D97-0AB6-41CC-82EC-21F10A2DB863}" type="slidenum">
              <a:rPr lang="en-GB" smtClean="0">
                <a:solidFill>
                  <a:prstClr val="white"/>
                </a:solidFill>
              </a:rPr>
              <a:pPr/>
              <a:t>‹Nr.›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25135560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24862" y="5328000"/>
            <a:ext cx="1267209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2800" y="468000"/>
            <a:ext cx="923077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680000" y="2754652"/>
            <a:ext cx="8832000" cy="1388415"/>
          </a:xfrm>
        </p:spPr>
        <p:txBody>
          <a:bodyPr anchor="ctr" anchorCtr="0">
            <a:spAutoFit/>
          </a:bodyPr>
          <a:lstStyle>
            <a:lvl1pPr algn="ctr">
              <a:lnSpc>
                <a:spcPts val="4933"/>
              </a:lnSpc>
              <a:defRPr sz="4933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Header title</a:t>
            </a:r>
            <a:endParaRPr lang="en-US" dirty="0"/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333" baseline="0">
                <a:solidFill>
                  <a:schemeClr val="tx2"/>
                </a:solidFill>
                <a:latin typeface="Arial"/>
              </a:defRPr>
            </a:lvl1pPr>
          </a:lstStyle>
          <a:p>
            <a:fld id="{7C020D97-0AB6-41CC-82EC-21F10A2DB863}" type="slidenum">
              <a:rPr lang="en-GB" smtClean="0">
                <a:solidFill>
                  <a:srgbClr val="006299"/>
                </a:solidFill>
              </a:rPr>
              <a:pPr/>
              <a:t>‹Nr.›</a:t>
            </a:fld>
            <a:endParaRPr lang="en-GB">
              <a:solidFill>
                <a:srgbClr val="0062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83496565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0D97-0AB6-41CC-82EC-21F10A2DB863}" type="slidenum">
              <a:rPr lang="en-GB" smtClean="0">
                <a:solidFill>
                  <a:prstClr val="white"/>
                </a:solidFill>
              </a:rPr>
              <a:pPr/>
              <a:t>‹Nr.›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8589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88000" y="2628529"/>
            <a:ext cx="3504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>
            <a:off x="0" y="529"/>
            <a:ext cx="3504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824000" y="2116405"/>
            <a:ext cx="8400000" cy="1631216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6000"/>
              </a:lnSpc>
              <a:defRPr sz="6400" cap="all" baseline="0">
                <a:solidFill>
                  <a:schemeClr val="bg1"/>
                </a:solidFill>
              </a:defRPr>
            </a:lvl1pPr>
          </a:lstStyle>
          <a:p>
            <a:r>
              <a:rPr lang="en-GB" sz="5333" b="1" dirty="0" smtClean="0"/>
              <a:t>Action 11: measuring &amp; monitoring beps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824000" y="3805231"/>
            <a:ext cx="8400000" cy="438582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667"/>
              </a:lnSpc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</a:lvl2pPr>
            <a:lvl3pPr marL="1219170" indent="0" algn="ctr">
              <a:buNone/>
            </a:lvl3pPr>
            <a:lvl4pPr marL="1828754" indent="0" algn="ctr">
              <a:buNone/>
            </a:lvl4pPr>
            <a:lvl5pPr marL="2438339" indent="0" algn="ctr">
              <a:buNone/>
            </a:lvl5pPr>
            <a:lvl6pPr marL="3047924" indent="0" algn="ctr">
              <a:buNone/>
            </a:lvl6pPr>
            <a:lvl7pPr marL="3657509" indent="0" algn="ctr">
              <a:buNone/>
            </a:lvl7pPr>
            <a:lvl8pPr marL="4267093" indent="0" algn="ctr">
              <a:buNone/>
            </a:lvl8pPr>
            <a:lvl9pPr marL="4876678" indent="0" algn="ctr">
              <a:buNone/>
            </a:lvl9pPr>
          </a:lstStyle>
          <a:p>
            <a:r>
              <a:rPr kumimoji="0" lang="fr-FR" dirty="0" smtClean="0"/>
              <a:t>Session 5(c)(iii)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1607" y="432000"/>
            <a:ext cx="923076" cy="1440000"/>
          </a:xfrm>
          <a:prstGeom prst="rect">
            <a:avLst/>
          </a:prstGeom>
        </p:spPr>
      </p:pic>
      <p:sp>
        <p:nvSpPr>
          <p:cNvPr id="12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3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333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28448" y="6055200"/>
            <a:ext cx="1746752" cy="5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410653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eaLnBrk="1" latinLnBrk="0" hangingPunct="1">
              <a:defRPr>
                <a:latin typeface="+mj-lt"/>
              </a:defRPr>
            </a:lvl1pPr>
            <a:lvl2pPr eaLnBrk="1" latinLnBrk="0" hangingPunct="1">
              <a:defRPr>
                <a:latin typeface="+mj-lt"/>
              </a:defRPr>
            </a:lvl2pPr>
            <a:lvl3pPr eaLnBrk="1" latinLnBrk="0" hangingPunct="1">
              <a:defRPr>
                <a:latin typeface="+mj-lt"/>
              </a:defRPr>
            </a:lvl3pPr>
            <a:lvl4pPr eaLnBrk="1" latinLnBrk="0" hangingPunct="1">
              <a:defRPr>
                <a:latin typeface="+mj-lt"/>
              </a:defRPr>
            </a:lvl4pPr>
            <a:lvl5pPr eaLnBrk="1" latinLnBrk="0" hangingPunct="1">
              <a:defRPr>
                <a:latin typeface="+mj-lt"/>
              </a:defRPr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 dirty="0"/>
          </a:p>
        </p:txBody>
      </p:sp>
      <p:sp>
        <p:nvSpPr>
          <p:cNvPr id="8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9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333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/>
          </a:p>
        </p:txBody>
      </p: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333" baseline="0">
                <a:solidFill>
                  <a:schemeClr val="bg1"/>
                </a:solidFill>
                <a:latin typeface="Arial"/>
              </a:defRPr>
            </a:lvl1pPr>
          </a:lstStyle>
          <a:p>
            <a:fld id="{7C020D97-0AB6-41CC-82EC-21F10A2DB863}" type="slidenum">
              <a:rPr lang="en-GB" smtClean="0">
                <a:solidFill>
                  <a:prstClr val="white"/>
                </a:solidFill>
              </a:rPr>
              <a:pPr/>
              <a:t>‹Nr.›</a:t>
            </a:fld>
            <a:endParaRPr lang="en-GB">
              <a:solidFill>
                <a:prstClr val="white"/>
              </a:solidFill>
            </a:endParaRPr>
          </a:p>
        </p:txBody>
      </p:sp>
      <p:sp>
        <p:nvSpPr>
          <p:cNvPr id="11" name="Title Placeholder 1"/>
          <p:cNvSpPr>
            <a:spLocks noGrp="1"/>
          </p:cNvSpPr>
          <p:nvPr>
            <p:ph type="title" hasCustomPrompt="1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>
              <a:defRPr/>
            </a:lvl1pPr>
          </a:lstStyle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xmlns="" val="7608918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>
  <p:cSld name="Section Header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 6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10924862" y="5328000"/>
            <a:ext cx="1267209" cy="1530000"/>
          </a:xfrm>
          <a:prstGeom prst="rect">
            <a:avLst/>
          </a:prstGeom>
        </p:spPr>
      </p:pic>
      <p:pic>
        <p:nvPicPr>
          <p:cNvPr id="8" name="Image 7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772800" y="468000"/>
            <a:ext cx="923077" cy="1440000"/>
          </a:xfrm>
          <a:prstGeom prst="rect">
            <a:avLst/>
          </a:prstGeom>
        </p:spPr>
      </p:pic>
      <p:sp>
        <p:nvSpPr>
          <p:cNvPr id="9" name="Title 1"/>
          <p:cNvSpPr>
            <a:spLocks noGrp="1"/>
          </p:cNvSpPr>
          <p:nvPr>
            <p:ph type="title" hasCustomPrompt="1"/>
          </p:nvPr>
        </p:nvSpPr>
        <p:spPr>
          <a:xfrm>
            <a:off x="1680000" y="2754625"/>
            <a:ext cx="8832000" cy="1388415"/>
          </a:xfrm>
        </p:spPr>
        <p:txBody>
          <a:bodyPr anchor="ctr" anchorCtr="0">
            <a:spAutoFit/>
          </a:bodyPr>
          <a:lstStyle>
            <a:lvl1pPr algn="ctr">
              <a:lnSpc>
                <a:spcPts val="4933"/>
              </a:lnSpc>
              <a:defRPr sz="4933" b="0" i="0" cap="all" baseline="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Section Header title</a:t>
            </a:r>
            <a:endParaRPr lang="en-US" dirty="0"/>
          </a:p>
        </p:txBody>
      </p:sp>
      <p:sp>
        <p:nvSpPr>
          <p:cNvPr id="10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 dirty="0">
              <a:solidFill>
                <a:prstClr val="white"/>
              </a:solidFill>
            </a:endParaRPr>
          </a:p>
        </p:txBody>
      </p:sp>
      <p:sp>
        <p:nvSpPr>
          <p:cNvPr id="11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333" kern="1200" baseline="0">
                <a:solidFill>
                  <a:schemeClr val="bg1"/>
                </a:solidFill>
                <a:latin typeface="Arial"/>
              </a:defRPr>
            </a:lvl1pPr>
          </a:lstStyle>
          <a:p>
            <a:endParaRPr lang="en-GB">
              <a:solidFill>
                <a:prstClr val="white"/>
              </a:solidFill>
            </a:endParaRPr>
          </a:p>
        </p:txBody>
      </p:sp>
      <p:sp>
        <p:nvSpPr>
          <p:cNvPr id="12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333" baseline="0">
                <a:solidFill>
                  <a:schemeClr val="tx2"/>
                </a:solidFill>
                <a:latin typeface="Arial"/>
              </a:defRPr>
            </a:lvl1pPr>
          </a:lstStyle>
          <a:p>
            <a:fld id="{7C020D97-0AB6-41CC-82EC-21F10A2DB863}" type="slidenum">
              <a:rPr lang="en-GB" smtClean="0">
                <a:solidFill>
                  <a:srgbClr val="006299"/>
                </a:solidFill>
              </a:rPr>
              <a:pPr/>
              <a:t>‹Nr.›</a:t>
            </a:fld>
            <a:endParaRPr lang="en-GB">
              <a:solidFill>
                <a:srgbClr val="006299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2439681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GB" dirty="0" smtClean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C020D97-0AB6-41CC-82EC-21F10A2DB863}" type="slidenum">
              <a:rPr lang="en-GB" smtClean="0">
                <a:solidFill>
                  <a:prstClr val="white"/>
                </a:solidFill>
              </a:rPr>
              <a:pPr/>
              <a:t>‹Nr.›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6123233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Pr>
        <a:solidFill>
          <a:schemeClr val="tx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Image 12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8688000" y="2628549"/>
            <a:ext cx="3504000" cy="4229631"/>
          </a:xfrm>
          <a:prstGeom prst="rect">
            <a:avLst/>
          </a:prstGeom>
        </p:spPr>
      </p:pic>
      <p:pic>
        <p:nvPicPr>
          <p:cNvPr id="36" name="Imag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 rot="10800000">
            <a:off x="0" y="542"/>
            <a:ext cx="3504000" cy="4229631"/>
          </a:xfrm>
          <a:prstGeom prst="rect">
            <a:avLst/>
          </a:prstGeom>
        </p:spPr>
      </p:pic>
      <p:sp>
        <p:nvSpPr>
          <p:cNvPr id="8" name="Title 7"/>
          <p:cNvSpPr>
            <a:spLocks noGrp="1"/>
          </p:cNvSpPr>
          <p:nvPr>
            <p:ph type="ctrTitle" hasCustomPrompt="1"/>
          </p:nvPr>
        </p:nvSpPr>
        <p:spPr>
          <a:xfrm>
            <a:off x="1824000" y="2116418"/>
            <a:ext cx="8400000" cy="1631216"/>
          </a:xfrm>
          <a:prstGeom prst="rect">
            <a:avLst/>
          </a:prstGeom>
        </p:spPr>
        <p:txBody>
          <a:bodyPr lIns="90000" rIns="90000" anchor="b">
            <a:spAutoFit/>
          </a:bodyPr>
          <a:lstStyle>
            <a:lvl1pPr>
              <a:lnSpc>
                <a:spcPts val="6000"/>
              </a:lnSpc>
              <a:defRPr sz="6400" cap="all" baseline="0">
                <a:solidFill>
                  <a:schemeClr val="bg1"/>
                </a:solidFill>
              </a:defRPr>
            </a:lvl1pPr>
          </a:lstStyle>
          <a:p>
            <a:r>
              <a:rPr lang="en-GB" sz="5333" b="1" dirty="0" smtClean="0"/>
              <a:t>Action 11: measuring &amp; monitoring beps</a:t>
            </a:r>
            <a:endParaRPr kumimoji="0" lang="en-US" dirty="0"/>
          </a:p>
        </p:txBody>
      </p:sp>
      <p:sp>
        <p:nvSpPr>
          <p:cNvPr id="9" name="Subtitle 8"/>
          <p:cNvSpPr>
            <a:spLocks noGrp="1"/>
          </p:cNvSpPr>
          <p:nvPr>
            <p:ph type="subTitle" idx="1" hasCustomPrompt="1"/>
          </p:nvPr>
        </p:nvSpPr>
        <p:spPr>
          <a:xfrm>
            <a:off x="1824000" y="3805231"/>
            <a:ext cx="8400000" cy="438582"/>
          </a:xfrm>
        </p:spPr>
        <p:txBody>
          <a:bodyPr lIns="90000" rIns="90000">
            <a:spAutoFit/>
          </a:bodyPr>
          <a:lstStyle>
            <a:lvl1pPr marL="0" indent="0" algn="l">
              <a:lnSpc>
                <a:spcPts val="2667"/>
              </a:lnSpc>
              <a:spcBef>
                <a:spcPts val="0"/>
              </a:spcBef>
              <a:buNone/>
              <a:defRPr sz="2400" baseline="0">
                <a:solidFill>
                  <a:schemeClr val="bg1"/>
                </a:solidFill>
                <a:latin typeface="+mj-lt"/>
              </a:defRPr>
            </a:lvl1pPr>
            <a:lvl2pPr marL="609585" indent="0" algn="ctr">
              <a:buNone/>
            </a:lvl2pPr>
            <a:lvl3pPr marL="1219170" indent="0" algn="ctr">
              <a:buNone/>
            </a:lvl3pPr>
            <a:lvl4pPr marL="1828754" indent="0" algn="ctr">
              <a:buNone/>
            </a:lvl4pPr>
            <a:lvl5pPr marL="2438339" indent="0" algn="ctr">
              <a:buNone/>
            </a:lvl5pPr>
            <a:lvl6pPr marL="3047924" indent="0" algn="ctr">
              <a:buNone/>
            </a:lvl6pPr>
            <a:lvl7pPr marL="3657509" indent="0" algn="ctr">
              <a:buNone/>
            </a:lvl7pPr>
            <a:lvl8pPr marL="4267093" indent="0" algn="ctr">
              <a:buNone/>
            </a:lvl8pPr>
            <a:lvl9pPr marL="4876678" indent="0" algn="ctr">
              <a:buNone/>
            </a:lvl9pPr>
          </a:lstStyle>
          <a:p>
            <a:r>
              <a:rPr kumimoji="0" lang="fr-FR" dirty="0" smtClean="0"/>
              <a:t>Session 5(c)(iii)</a:t>
            </a:r>
            <a:endParaRPr kumimoji="0" lang="en-US" dirty="0"/>
          </a:p>
        </p:txBody>
      </p:sp>
      <p:pic>
        <p:nvPicPr>
          <p:cNvPr id="37" name="Image 11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681607" y="432000"/>
            <a:ext cx="923076" cy="1440000"/>
          </a:xfrm>
          <a:prstGeom prst="rect">
            <a:avLst/>
          </a:prstGeom>
        </p:spPr>
      </p:pic>
      <p:pic>
        <p:nvPicPr>
          <p:cNvPr id="10" name="Imag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128448" y="6055200"/>
            <a:ext cx="1746752" cy="578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129552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2.pn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7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6.xml"/><Relationship Id="rId1" Type="http://schemas.openxmlformats.org/officeDocument/2006/relationships/slideLayout" Target="../slideLayouts/slideLayout5.xml"/><Relationship Id="rId6" Type="http://schemas.openxmlformats.org/officeDocument/2006/relationships/image" Target="../media/image2.png"/><Relationship Id="rId5" Type="http://schemas.openxmlformats.org/officeDocument/2006/relationships/theme" Target="../theme/theme2.xml"/><Relationship Id="rId4" Type="http://schemas.openxmlformats.org/officeDocument/2006/relationships/slideLayout" Target="../slideLayouts/slideLayout8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1.xml"/><Relationship Id="rId7" Type="http://schemas.openxmlformats.org/officeDocument/2006/relationships/image" Target="../media/image3.emf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image" Target="../media/image2.pn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1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24862" y="5328257"/>
            <a:ext cx="1267209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672000" y="1306800"/>
            <a:ext cx="10872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667">
              <a:solidFill>
                <a:srgbClr val="727272"/>
              </a:solidFill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7225" y="288000"/>
            <a:ext cx="611537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24000" y="1602000"/>
            <a:ext cx="109584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333" baseline="0">
                <a:solidFill>
                  <a:schemeClr val="bg1"/>
                </a:solidFill>
                <a:latin typeface="Arial"/>
              </a:defRPr>
            </a:lvl1pPr>
          </a:lstStyle>
          <a:p>
            <a:fld id="{7C020D97-0AB6-41CC-82EC-21F10A2DB863}" type="slidenum">
              <a:rPr lang="en-GB" smtClean="0">
                <a:solidFill>
                  <a:prstClr val="white"/>
                </a:solidFill>
              </a:rPr>
              <a:pPr/>
              <a:t>‹Nr.›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83288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2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5989" indent="-455989" algn="l" rtl="0" eaLnBrk="1" latinLnBrk="0" hangingPunct="1">
        <a:spcBef>
          <a:spcPts val="1024"/>
        </a:spcBef>
        <a:buClr>
          <a:schemeClr val="tx1"/>
        </a:buClr>
        <a:buFont typeface="Arial" pitchFamily="34" charset="0"/>
        <a:buChar char="•"/>
        <a:defRPr kumimoji="0" sz="4267" kern="1200">
          <a:solidFill>
            <a:schemeClr val="tx1"/>
          </a:solidFill>
          <a:latin typeface="+mj-lt"/>
          <a:ea typeface="+mn-ea"/>
          <a:cs typeface="+mn-cs"/>
        </a:defRPr>
      </a:lvl1pPr>
      <a:lvl2pPr marL="988775" indent="-379191" algn="l" rtl="0" eaLnBrk="1" latinLnBrk="0" hangingPunct="1">
        <a:spcBef>
          <a:spcPts val="896"/>
        </a:spcBef>
        <a:buClr>
          <a:schemeClr val="tx1"/>
        </a:buClr>
        <a:buFont typeface="Arial" pitchFamily="34" charset="0"/>
        <a:buChar char="–"/>
        <a:defRPr kumimoji="0" sz="3733" kern="1200">
          <a:solidFill>
            <a:schemeClr val="tx1"/>
          </a:solidFill>
          <a:latin typeface="+mj-lt"/>
          <a:ea typeface="+mn-ea"/>
          <a:cs typeface="+mn-cs"/>
        </a:defRPr>
      </a:lvl2pPr>
      <a:lvl3pPr marL="1526362" indent="-307192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j-lt"/>
          <a:ea typeface="+mn-ea"/>
          <a:cs typeface="+mn-cs"/>
        </a:defRPr>
      </a:lvl3pPr>
      <a:lvl4pPr marL="2135947" indent="-307192" algn="l" rtl="0" eaLnBrk="1" latinLnBrk="0" hangingPunct="1">
        <a:spcBef>
          <a:spcPts val="640"/>
        </a:spcBef>
        <a:buClr>
          <a:schemeClr val="tx1"/>
        </a:buClr>
        <a:buFont typeface="Arial" pitchFamily="34" charset="0"/>
        <a:buChar char="–"/>
        <a:defRPr kumimoji="0" sz="2667" kern="1200">
          <a:solidFill>
            <a:schemeClr val="tx1"/>
          </a:solidFill>
          <a:latin typeface="+mj-lt"/>
          <a:ea typeface="+mn-ea"/>
          <a:cs typeface="+mn-cs"/>
        </a:defRPr>
      </a:lvl4pPr>
      <a:lvl5pPr marL="2745531" indent="-307192" algn="l" rtl="0" eaLnBrk="1" latinLnBrk="0" hangingPunct="1">
        <a:spcBef>
          <a:spcPts val="640"/>
        </a:spcBef>
        <a:buClr>
          <a:schemeClr val="tx1"/>
        </a:buClr>
        <a:buFont typeface="Arial" pitchFamily="34" charset="0"/>
        <a:buChar char="»"/>
        <a:defRPr kumimoji="0" sz="2667" kern="1200">
          <a:solidFill>
            <a:schemeClr val="tx1"/>
          </a:solidFill>
          <a:latin typeface="+mj-lt"/>
          <a:ea typeface="+mn-ea"/>
          <a:cs typeface="+mn-cs"/>
        </a:defRPr>
      </a:lvl5pPr>
      <a:lvl6pPr marL="2145738" indent="-243834" algn="l" rtl="0" eaLnBrk="1" latinLnBrk="0" hangingPunct="1">
        <a:spcBef>
          <a:spcPts val="400"/>
        </a:spcBef>
        <a:buClr>
          <a:schemeClr val="accent3"/>
        </a:buClr>
        <a:buFont typeface="Georgia"/>
        <a:buChar char="▫"/>
        <a:defRPr kumimoji="0" sz="24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2438339" indent="-243834" algn="l" rtl="0" eaLnBrk="1" latinLnBrk="0" hangingPunct="1">
        <a:spcBef>
          <a:spcPts val="400"/>
        </a:spcBef>
        <a:buClr>
          <a:schemeClr val="accent3"/>
        </a:buClr>
        <a:buFont typeface="Georgia"/>
        <a:buChar char="▫"/>
        <a:defRPr kumimoji="0" sz="2133" kern="1200">
          <a:solidFill>
            <a:schemeClr val="accent3"/>
          </a:solidFill>
          <a:latin typeface="+mn-lt"/>
          <a:ea typeface="+mn-ea"/>
          <a:cs typeface="+mn-cs"/>
        </a:defRPr>
      </a:lvl7pPr>
      <a:lvl8pPr marL="2706556" indent="-243834" algn="l" rtl="0" eaLnBrk="1" latinLnBrk="0" hangingPunct="1">
        <a:spcBef>
          <a:spcPts val="400"/>
        </a:spcBef>
        <a:buClr>
          <a:schemeClr val="accent3"/>
        </a:buClr>
        <a:buFont typeface="Georgia"/>
        <a:buChar char="◦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986965" indent="-243834" algn="l" rtl="0" eaLnBrk="1" latinLnBrk="0" hangingPunct="1">
        <a:spcBef>
          <a:spcPts val="400"/>
        </a:spcBef>
        <a:buClr>
          <a:schemeClr val="accent3"/>
        </a:buClr>
        <a:buFont typeface="Georgia"/>
        <a:buChar char="◦"/>
        <a:defRPr kumimoji="0" sz="1867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24862" y="5328217"/>
            <a:ext cx="1267209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672000" y="1306800"/>
            <a:ext cx="10872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667">
              <a:solidFill>
                <a:srgbClr val="727272"/>
              </a:solidFill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7225" y="288000"/>
            <a:ext cx="611537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24000" y="1602000"/>
            <a:ext cx="109584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  <p:sp>
        <p:nvSpPr>
          <p:cNvPr id="26" name="Date Placeholder 3"/>
          <p:cNvSpPr>
            <a:spLocks noGrp="1"/>
          </p:cNvSpPr>
          <p:nvPr>
            <p:ph type="dt" sz="half" idx="2"/>
          </p:nvPr>
        </p:nvSpPr>
        <p:spPr>
          <a:xfrm>
            <a:off x="537600" y="6411600"/>
            <a:ext cx="120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 smtClean="0"/>
          </a:p>
        </p:txBody>
      </p:sp>
      <p:sp>
        <p:nvSpPr>
          <p:cNvPr id="27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824000" y="6411600"/>
            <a:ext cx="6240000" cy="244800"/>
          </a:xfrm>
          <a:prstGeom prst="rect">
            <a:avLst/>
          </a:prstGeom>
        </p:spPr>
        <p:txBody>
          <a:bodyPr vert="horz" lIns="91440" tIns="45720" rIns="91440" bIns="45720" rtlCol="0" anchor="t" anchorCtr="0"/>
          <a:lstStyle>
            <a:lvl1pPr algn="l">
              <a:defRPr sz="1333" kern="1200" baseline="0">
                <a:solidFill>
                  <a:srgbClr val="727272"/>
                </a:solidFill>
                <a:latin typeface="Arial"/>
              </a:defRPr>
            </a:lvl1pPr>
          </a:lstStyle>
          <a:p>
            <a:endParaRPr lang="en-GB" dirty="0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333" baseline="0">
                <a:solidFill>
                  <a:schemeClr val="bg1"/>
                </a:solidFill>
                <a:latin typeface="Arial"/>
              </a:defRPr>
            </a:lvl1pPr>
          </a:lstStyle>
          <a:p>
            <a:fld id="{7C020D97-0AB6-41CC-82EC-21F10A2DB863}" type="slidenum">
              <a:rPr lang="en-GB" smtClean="0">
                <a:solidFill>
                  <a:prstClr val="white"/>
                </a:solidFill>
              </a:rPr>
              <a:pPr/>
              <a:t>‹Nr.›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940040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2" r:id="rId1"/>
    <p:sldLayoutId id="2147483673" r:id="rId2"/>
    <p:sldLayoutId id="2147483674" r:id="rId3"/>
    <p:sldLayoutId id="2147483675" r:id="rId4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1" latinLnBrk="0" hangingPunct="1">
        <a:spcBef>
          <a:spcPct val="0"/>
        </a:spcBef>
        <a:buNone/>
        <a:defRPr kumimoji="0" sz="42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5989" indent="-455989" algn="l" rtl="0" eaLnBrk="1" latinLnBrk="0" hangingPunct="1">
        <a:spcBef>
          <a:spcPts val="1024"/>
        </a:spcBef>
        <a:buClr>
          <a:schemeClr val="tx1"/>
        </a:buClr>
        <a:buFont typeface="Arial" pitchFamily="34" charset="0"/>
        <a:buChar char="•"/>
        <a:defRPr kumimoji="0" sz="4267" kern="1200">
          <a:solidFill>
            <a:schemeClr val="tx1"/>
          </a:solidFill>
          <a:latin typeface="+mj-lt"/>
          <a:ea typeface="+mn-ea"/>
          <a:cs typeface="+mn-cs"/>
        </a:defRPr>
      </a:lvl1pPr>
      <a:lvl2pPr marL="988775" indent="-379191" algn="l" rtl="0" eaLnBrk="1" latinLnBrk="0" hangingPunct="1">
        <a:spcBef>
          <a:spcPts val="896"/>
        </a:spcBef>
        <a:buClr>
          <a:schemeClr val="tx1"/>
        </a:buClr>
        <a:buFont typeface="Arial" pitchFamily="34" charset="0"/>
        <a:buChar char="–"/>
        <a:defRPr kumimoji="0" sz="3733" kern="1200">
          <a:solidFill>
            <a:schemeClr val="tx1"/>
          </a:solidFill>
          <a:latin typeface="+mj-lt"/>
          <a:ea typeface="+mn-ea"/>
          <a:cs typeface="+mn-cs"/>
        </a:defRPr>
      </a:lvl2pPr>
      <a:lvl3pPr marL="1526362" indent="-307192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j-lt"/>
          <a:ea typeface="+mn-ea"/>
          <a:cs typeface="+mn-cs"/>
        </a:defRPr>
      </a:lvl3pPr>
      <a:lvl4pPr marL="2135947" indent="-307192" algn="l" rtl="0" eaLnBrk="1" latinLnBrk="0" hangingPunct="1">
        <a:spcBef>
          <a:spcPts val="640"/>
        </a:spcBef>
        <a:buClr>
          <a:schemeClr val="tx1"/>
        </a:buClr>
        <a:buFont typeface="Arial" pitchFamily="34" charset="0"/>
        <a:buChar char="–"/>
        <a:defRPr kumimoji="0" sz="2667" kern="1200">
          <a:solidFill>
            <a:schemeClr val="tx1"/>
          </a:solidFill>
          <a:latin typeface="+mj-lt"/>
          <a:ea typeface="+mn-ea"/>
          <a:cs typeface="+mn-cs"/>
        </a:defRPr>
      </a:lvl4pPr>
      <a:lvl5pPr marL="2745531" indent="-307192" algn="l" rtl="0" eaLnBrk="1" latinLnBrk="0" hangingPunct="1">
        <a:spcBef>
          <a:spcPts val="640"/>
        </a:spcBef>
        <a:buClr>
          <a:schemeClr val="tx1"/>
        </a:buClr>
        <a:buFont typeface="Arial" pitchFamily="34" charset="0"/>
        <a:buChar char="»"/>
        <a:defRPr kumimoji="0" sz="2667" kern="1200">
          <a:solidFill>
            <a:schemeClr val="tx1"/>
          </a:solidFill>
          <a:latin typeface="+mj-lt"/>
          <a:ea typeface="+mn-ea"/>
          <a:cs typeface="+mn-cs"/>
        </a:defRPr>
      </a:lvl5pPr>
      <a:lvl6pPr marL="2145738" indent="-243834" algn="l" rtl="0" eaLnBrk="1" latinLnBrk="0" hangingPunct="1">
        <a:spcBef>
          <a:spcPts val="400"/>
        </a:spcBef>
        <a:buClr>
          <a:schemeClr val="accent3"/>
        </a:buClr>
        <a:buFont typeface="Georgia"/>
        <a:buChar char="▫"/>
        <a:defRPr kumimoji="0" sz="24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2438339" indent="-243834" algn="l" rtl="0" eaLnBrk="1" latinLnBrk="0" hangingPunct="1">
        <a:spcBef>
          <a:spcPts val="400"/>
        </a:spcBef>
        <a:buClr>
          <a:schemeClr val="accent3"/>
        </a:buClr>
        <a:buFont typeface="Georgia"/>
        <a:buChar char="▫"/>
        <a:defRPr kumimoji="0" sz="2133" kern="1200">
          <a:solidFill>
            <a:schemeClr val="accent3"/>
          </a:solidFill>
          <a:latin typeface="+mn-lt"/>
          <a:ea typeface="+mn-ea"/>
          <a:cs typeface="+mn-cs"/>
        </a:defRPr>
      </a:lvl7pPr>
      <a:lvl8pPr marL="2706556" indent="-243834" algn="l" rtl="0" eaLnBrk="1" latinLnBrk="0" hangingPunct="1">
        <a:spcBef>
          <a:spcPts val="400"/>
        </a:spcBef>
        <a:buClr>
          <a:schemeClr val="accent3"/>
        </a:buClr>
        <a:buFont typeface="Georgia"/>
        <a:buChar char="◦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986965" indent="-243834" algn="l" rtl="0" eaLnBrk="1" latinLnBrk="0" hangingPunct="1">
        <a:spcBef>
          <a:spcPts val="400"/>
        </a:spcBef>
        <a:buClr>
          <a:schemeClr val="accent3"/>
        </a:buClr>
        <a:buFont typeface="Georgia"/>
        <a:buChar char="◦"/>
        <a:defRPr kumimoji="0" sz="1867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" name="Image 8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924868" y="5328259"/>
            <a:ext cx="1267209" cy="1529631"/>
          </a:xfrm>
          <a:prstGeom prst="rect">
            <a:avLst/>
          </a:prstGeom>
        </p:spPr>
      </p:pic>
      <p:sp>
        <p:nvSpPr>
          <p:cNvPr id="21" name="Rectangle 20"/>
          <p:cNvSpPr/>
          <p:nvPr/>
        </p:nvSpPr>
        <p:spPr bwMode="auto">
          <a:xfrm>
            <a:off x="672000" y="1306800"/>
            <a:ext cx="10872000" cy="0"/>
          </a:xfrm>
          <a:prstGeom prst="rect">
            <a:avLst/>
          </a:prstGeom>
          <a:noFill/>
          <a:ln w="6350" cap="flat" cmpd="sng" algn="ctr">
            <a:solidFill>
              <a:srgbClr val="727272"/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none" lIns="121920" tIns="60960" rIns="121920" bIns="60960" numCol="1" rtlCol="0" anchor="t" anchorCtr="0" compatLnSpc="1">
            <a:prstTxWarp prst="textNoShape">
              <a:avLst/>
            </a:prstTxWarp>
          </a:bodyPr>
          <a:lstStyle/>
          <a:p>
            <a:pPr algn="ctr" eaLnBrk="0" fontAlgn="base" hangingPunct="0">
              <a:spcBef>
                <a:spcPct val="0"/>
              </a:spcBef>
              <a:spcAft>
                <a:spcPct val="0"/>
              </a:spcAft>
            </a:pPr>
            <a:endParaRPr lang="fr-FR" sz="2667">
              <a:solidFill>
                <a:srgbClr val="727272"/>
              </a:solidFill>
              <a:latin typeface="Helvetica 65 Medium" pitchFamily="34" charset="0"/>
            </a:endParaRPr>
          </a:p>
        </p:txBody>
      </p:sp>
      <p:pic>
        <p:nvPicPr>
          <p:cNvPr id="24" name="Image 7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667225" y="288000"/>
            <a:ext cx="611537" cy="954000"/>
          </a:xfrm>
          <a:prstGeom prst="rect">
            <a:avLst/>
          </a:prstGeom>
        </p:spPr>
      </p:pic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24000" y="1602000"/>
            <a:ext cx="10958400" cy="452520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 dirty="0"/>
          </a:p>
        </p:txBody>
      </p:sp>
      <p:sp>
        <p:nvSpPr>
          <p:cNvPr id="25" name="Title Placeholder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9888000" cy="102240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dirty="0" smtClean="0"/>
              <a:t>Click to edit Slide title</a:t>
            </a:r>
            <a:br>
              <a:rPr lang="en-US" dirty="0" smtClean="0"/>
            </a:br>
            <a:r>
              <a:rPr lang="en-US" dirty="0" smtClean="0"/>
              <a:t>Slide title can be extended to two lines</a:t>
            </a:r>
            <a:endParaRPr lang="en-US" dirty="0"/>
          </a:p>
        </p:txBody>
      </p:sp>
      <p:sp>
        <p:nvSpPr>
          <p:cNvPr id="41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1520000" y="6411600"/>
            <a:ext cx="456000" cy="244800"/>
          </a:xfrm>
          <a:prstGeom prst="rect">
            <a:avLst/>
          </a:prstGeom>
        </p:spPr>
        <p:txBody>
          <a:bodyPr vert="horz" wrap="none" lIns="91440" tIns="45720" rIns="91440" bIns="45720" rtlCol="0" anchor="t" anchorCtr="0"/>
          <a:lstStyle>
            <a:lvl1pPr algn="r">
              <a:defRPr sz="1333" baseline="0">
                <a:solidFill>
                  <a:schemeClr val="bg1"/>
                </a:solidFill>
                <a:latin typeface="Arial"/>
              </a:defRPr>
            </a:lvl1pPr>
          </a:lstStyle>
          <a:p>
            <a:fld id="{7C020D97-0AB6-41CC-82EC-21F10A2DB863}" type="slidenum">
              <a:rPr lang="en-GB" smtClean="0">
                <a:solidFill>
                  <a:prstClr val="white"/>
                </a:solidFill>
              </a:rPr>
              <a:pPr/>
              <a:t>‹Nr.›</a:t>
            </a:fld>
            <a:endParaRPr lang="en-GB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6885010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4" r:id="rId1"/>
    <p:sldLayoutId id="2147483685" r:id="rId2"/>
    <p:sldLayoutId id="2147483686" r:id="rId3"/>
    <p:sldLayoutId id="2147483687" r:id="rId4"/>
  </p:sldLayoutIdLst>
  <p:timing>
    <p:tnLst>
      <p:par>
        <p:cTn id="1" dur="indefinite" restart="never" nodeType="tmRoot"/>
      </p:par>
    </p:tnLst>
  </p:timing>
  <p:hf hdr="0" ftr="0"/>
  <p:txStyles>
    <p:titleStyle>
      <a:lvl1pPr algn="l" rtl="0" eaLnBrk="1" latinLnBrk="0" hangingPunct="1">
        <a:spcBef>
          <a:spcPct val="0"/>
        </a:spcBef>
        <a:buNone/>
        <a:defRPr kumimoji="0" sz="426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455989" indent="-455989" algn="l" rtl="0" eaLnBrk="1" latinLnBrk="0" hangingPunct="1">
        <a:spcBef>
          <a:spcPts val="1024"/>
        </a:spcBef>
        <a:buClr>
          <a:schemeClr val="tx1"/>
        </a:buClr>
        <a:buFont typeface="Arial" pitchFamily="34" charset="0"/>
        <a:buChar char="•"/>
        <a:defRPr kumimoji="0" sz="4267" kern="1200">
          <a:solidFill>
            <a:schemeClr val="tx1"/>
          </a:solidFill>
          <a:latin typeface="+mj-lt"/>
          <a:ea typeface="+mn-ea"/>
          <a:cs typeface="+mn-cs"/>
        </a:defRPr>
      </a:lvl1pPr>
      <a:lvl2pPr marL="988775" indent="-379191" algn="l" rtl="0" eaLnBrk="1" latinLnBrk="0" hangingPunct="1">
        <a:spcBef>
          <a:spcPts val="896"/>
        </a:spcBef>
        <a:buClr>
          <a:schemeClr val="tx1"/>
        </a:buClr>
        <a:buFont typeface="Arial" pitchFamily="34" charset="0"/>
        <a:buChar char="–"/>
        <a:defRPr kumimoji="0" sz="3733" kern="1200">
          <a:solidFill>
            <a:schemeClr val="tx1"/>
          </a:solidFill>
          <a:latin typeface="+mj-lt"/>
          <a:ea typeface="+mn-ea"/>
          <a:cs typeface="+mn-cs"/>
        </a:defRPr>
      </a:lvl2pPr>
      <a:lvl3pPr marL="1526362" indent="-307192" algn="l" rtl="0" eaLnBrk="1" latinLnBrk="0" hangingPunct="1">
        <a:spcBef>
          <a:spcPts val="768"/>
        </a:spcBef>
        <a:buClr>
          <a:schemeClr val="tx1"/>
        </a:buClr>
        <a:buFont typeface="Arial" pitchFamily="34" charset="0"/>
        <a:buChar char="•"/>
        <a:defRPr kumimoji="0" sz="3200" kern="1200">
          <a:solidFill>
            <a:schemeClr val="tx1"/>
          </a:solidFill>
          <a:latin typeface="+mj-lt"/>
          <a:ea typeface="+mn-ea"/>
          <a:cs typeface="+mn-cs"/>
        </a:defRPr>
      </a:lvl3pPr>
      <a:lvl4pPr marL="2135947" indent="-307192" algn="l" rtl="0" eaLnBrk="1" latinLnBrk="0" hangingPunct="1">
        <a:spcBef>
          <a:spcPts val="640"/>
        </a:spcBef>
        <a:buClr>
          <a:schemeClr val="tx1"/>
        </a:buClr>
        <a:buFont typeface="Arial" pitchFamily="34" charset="0"/>
        <a:buChar char="–"/>
        <a:defRPr kumimoji="0" sz="2667" kern="1200">
          <a:solidFill>
            <a:schemeClr val="tx1"/>
          </a:solidFill>
          <a:latin typeface="+mj-lt"/>
          <a:ea typeface="+mn-ea"/>
          <a:cs typeface="+mn-cs"/>
        </a:defRPr>
      </a:lvl4pPr>
      <a:lvl5pPr marL="2745531" indent="-307192" algn="l" rtl="0" eaLnBrk="1" latinLnBrk="0" hangingPunct="1">
        <a:spcBef>
          <a:spcPts val="640"/>
        </a:spcBef>
        <a:buClr>
          <a:schemeClr val="tx1"/>
        </a:buClr>
        <a:buFont typeface="Arial" pitchFamily="34" charset="0"/>
        <a:buChar char="»"/>
        <a:defRPr kumimoji="0" sz="2667" kern="1200">
          <a:solidFill>
            <a:schemeClr val="tx1"/>
          </a:solidFill>
          <a:latin typeface="+mj-lt"/>
          <a:ea typeface="+mn-ea"/>
          <a:cs typeface="+mn-cs"/>
        </a:defRPr>
      </a:lvl5pPr>
      <a:lvl6pPr marL="2145738" indent="-243834" algn="l" rtl="0" eaLnBrk="1" latinLnBrk="0" hangingPunct="1">
        <a:spcBef>
          <a:spcPts val="400"/>
        </a:spcBef>
        <a:buClr>
          <a:schemeClr val="accent3"/>
        </a:buClr>
        <a:buFont typeface="Georgia"/>
        <a:buChar char="▫"/>
        <a:defRPr kumimoji="0" sz="24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2438339" indent="-243834" algn="l" rtl="0" eaLnBrk="1" latinLnBrk="0" hangingPunct="1">
        <a:spcBef>
          <a:spcPts val="400"/>
        </a:spcBef>
        <a:buClr>
          <a:schemeClr val="accent3"/>
        </a:buClr>
        <a:buFont typeface="Georgia"/>
        <a:buChar char="▫"/>
        <a:defRPr kumimoji="0" sz="2133" kern="1200">
          <a:solidFill>
            <a:schemeClr val="accent3"/>
          </a:solidFill>
          <a:latin typeface="+mn-lt"/>
          <a:ea typeface="+mn-ea"/>
          <a:cs typeface="+mn-cs"/>
        </a:defRPr>
      </a:lvl7pPr>
      <a:lvl8pPr marL="2706556" indent="-243834" algn="l" rtl="0" eaLnBrk="1" latinLnBrk="0" hangingPunct="1">
        <a:spcBef>
          <a:spcPts val="400"/>
        </a:spcBef>
        <a:buClr>
          <a:schemeClr val="accent3"/>
        </a:buClr>
        <a:buFont typeface="Georgia"/>
        <a:buChar char="◦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986965" indent="-243834" algn="l" rtl="0" eaLnBrk="1" latinLnBrk="0" hangingPunct="1">
        <a:spcBef>
          <a:spcPts val="400"/>
        </a:spcBef>
        <a:buClr>
          <a:schemeClr val="accent3"/>
        </a:buClr>
        <a:buFont typeface="Georgia"/>
        <a:buChar char="◦"/>
        <a:defRPr kumimoji="0" sz="1867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609585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121917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82875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243833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3047924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3657509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4267093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4876678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Relationship Id="rId5" Type="http://schemas.openxmlformats.org/officeDocument/2006/relationships/hyperlink" Target="http://www.oecd.org/" TargetMode="External"/><Relationship Id="rId4" Type="http://schemas.openxmlformats.org/officeDocument/2006/relationships/hyperlink" Target="mailto:Giorgia.Maffini@oecd.org" TargetMode="Externa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0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0.xml"/><Relationship Id="rId6" Type="http://schemas.openxmlformats.org/officeDocument/2006/relationships/image" Target="../media/image11.jpeg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1487499" y="2322991"/>
            <a:ext cx="10081120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>
              <a:spcAft>
                <a:spcPts val="600"/>
              </a:spcAft>
            </a:pPr>
            <a:r>
              <a:rPr lang="en-US" sz="3200" b="1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DISCUSSION INPUT: ASPECTS </a:t>
            </a:r>
            <a:r>
              <a:rPr lang="en-US" sz="3200" b="1" dirty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 FAIR AND SUSTAINABLE TAXATION</a:t>
            </a:r>
            <a:endParaRPr lang="en-GB" sz="3200" b="1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792967" y="5194118"/>
            <a:ext cx="9187056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/>
            <a:r>
              <a:rPr lang="en-US" sz="2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Tibor </a:t>
            </a:r>
            <a:r>
              <a:rPr lang="en-US" sz="24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Hanappi</a:t>
            </a:r>
            <a:r>
              <a:rPr lang="en-US" sz="2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, Centre for Tax Policy and Administration, OECD</a:t>
            </a:r>
          </a:p>
          <a:p>
            <a:pPr defTabSz="1219170"/>
            <a:r>
              <a:rPr lang="en-US" sz="2400" dirty="0" err="1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FairTax</a:t>
            </a:r>
            <a:r>
              <a:rPr lang="en-US" sz="2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 Stakeholder Event</a:t>
            </a:r>
          </a:p>
          <a:p>
            <a:pPr defTabSz="1219170"/>
            <a:r>
              <a:rPr lang="en-US" sz="2400" dirty="0" smtClean="0">
                <a:solidFill>
                  <a:prstClr val="white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Brussels, 19 February 2019</a:t>
            </a:r>
            <a:endParaRPr lang="en-GB" sz="2400" dirty="0">
              <a:solidFill>
                <a:prstClr val="white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defTabSz="1219170"/>
            <a:endParaRPr lang="en-GB" sz="2400" dirty="0">
              <a:solidFill>
                <a:srgbClr val="727272"/>
              </a:solidFill>
              <a:latin typeface="Georgia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084229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6299"/>
                </a:solidFill>
              </a:rPr>
              <a:t>Next Steps</a:t>
            </a:r>
            <a:endParaRPr lang="en-GB" b="1" dirty="0">
              <a:solidFill>
                <a:srgbClr val="0062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defTabSz="1219170"/>
            <a:fld id="{273CC3BB-43F9-42FB-9B92-C637F6CD23A4}" type="slidenum">
              <a:rPr lang="en-GB">
                <a:solidFill>
                  <a:prstClr val="white"/>
                </a:solidFill>
              </a:rPr>
              <a:pPr defTabSz="1219170"/>
              <a:t>10</a:t>
            </a:fld>
            <a:endParaRPr lang="en-GB" dirty="0">
              <a:solidFill>
                <a:prstClr val="white"/>
              </a:solidFill>
            </a:endParaRPr>
          </a:p>
        </p:txBody>
      </p:sp>
      <p:graphicFrame>
        <p:nvGraphicFramePr>
          <p:cNvPr id="3" name="Content Placeholder 2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964434637"/>
              </p:ext>
            </p:extLst>
          </p:nvPr>
        </p:nvGraphicFramePr>
        <p:xfrm>
          <a:off x="683803" y="1156063"/>
          <a:ext cx="10909483" cy="46307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xmlns="" val="34598762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chemeClr val="tx2"/>
                </a:solidFill>
              </a:rPr>
              <a:t>Contact details</a:t>
            </a:r>
            <a:endParaRPr lang="en-GB" dirty="0">
              <a:solidFill>
                <a:schemeClr val="tx2"/>
              </a:solidFill>
            </a:endParaRPr>
          </a:p>
        </p:txBody>
      </p:sp>
      <p:pic>
        <p:nvPicPr>
          <p:cNvPr id="1025" name="Picture 17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 bwMode="auto">
          <a:xfrm>
            <a:off x="3887755" y="1604798"/>
            <a:ext cx="4709987" cy="1378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Content Placeholder 8"/>
          <p:cNvSpPr txBox="1">
            <a:spLocks noGrp="1"/>
          </p:cNvSpPr>
          <p:nvPr>
            <p:ph idx="1"/>
          </p:nvPr>
        </p:nvSpPr>
        <p:spPr>
          <a:xfrm>
            <a:off x="2735627" y="3332989"/>
            <a:ext cx="6624735" cy="25238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indent="0" algn="ctr">
              <a:spcBef>
                <a:spcPts val="800"/>
              </a:spcBef>
              <a:spcAft>
                <a:spcPts val="800"/>
              </a:spcAft>
              <a:buNone/>
            </a:pPr>
            <a:r>
              <a:rPr lang="en-GB" sz="3200" b="1" dirty="0">
                <a:solidFill>
                  <a:schemeClr val="tx2"/>
                </a:solidFill>
                <a:latin typeface="Calibri" panose="020F0502020204030204" pitchFamily="34" charset="0"/>
              </a:rPr>
              <a:t>Tibor Hanappi</a:t>
            </a:r>
          </a:p>
          <a:p>
            <a:pPr marL="0" indent="0" algn="ctr">
              <a:spcBef>
                <a:spcPts val="800"/>
              </a:spcBef>
              <a:spcAft>
                <a:spcPts val="800"/>
              </a:spcAft>
              <a:buNone/>
            </a:pPr>
            <a:r>
              <a:rPr lang="en-US" sz="1867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Tax Policy and Statistics Division</a:t>
            </a:r>
            <a:br>
              <a:rPr lang="en-US" sz="1867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</a:br>
            <a:r>
              <a:rPr lang="en-US" sz="1867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Centre for Tax Policy and Administration</a:t>
            </a:r>
            <a:endParaRPr lang="en-GB" sz="1867" dirty="0">
              <a:solidFill>
                <a:schemeClr val="bg2">
                  <a:lumMod val="10000"/>
                </a:schemeClr>
              </a:solidFill>
              <a:latin typeface="Calibri" panose="020F0502020204030204" pitchFamily="34" charset="0"/>
            </a:endParaRPr>
          </a:p>
          <a:p>
            <a:pPr marL="0" indent="0" algn="ctr" fontAlgn="base">
              <a:spcBef>
                <a:spcPts val="1600"/>
              </a:spcBef>
              <a:spcAft>
                <a:spcPct val="0"/>
              </a:spcAft>
              <a:buNone/>
            </a:pPr>
            <a:r>
              <a:rPr lang="fr-FR" altLang="en-US" sz="14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itchFamily="34" charset="0"/>
                <a:cs typeface="Arial" pitchFamily="34" charset="0"/>
              </a:rPr>
              <a:t>2, rue André Pascal - 75775 Paris Cedex 16 </a:t>
            </a:r>
            <a:br>
              <a:rPr lang="fr-FR" altLang="en-US" sz="14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itchFamily="34" charset="0"/>
                <a:cs typeface="Arial" pitchFamily="34" charset="0"/>
              </a:rPr>
            </a:br>
            <a:r>
              <a:rPr lang="fr-FR" altLang="en-US" sz="1400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  <a:ea typeface="Calibri" pitchFamily="34" charset="0"/>
                <a:cs typeface="Arial" pitchFamily="34" charset="0"/>
              </a:rPr>
              <a:t>Tel: +33 1 45 24 15 14 – Fax: +33 1 44 30 63 51</a:t>
            </a:r>
            <a:endParaRPr lang="en-GB" altLang="en-US" sz="1400" dirty="0">
              <a:solidFill>
                <a:schemeClr val="bg2">
                  <a:lumMod val="10000"/>
                </a:schemeClr>
              </a:solidFill>
              <a:latin typeface="Calibri" panose="020F0502020204030204" pitchFamily="34" charset="0"/>
              <a:cs typeface="Arial" pitchFamily="34" charset="0"/>
            </a:endParaRPr>
          </a:p>
          <a:p>
            <a:pPr marL="0" indent="0" algn="ctr" eaLnBrk="0" fontAlgn="base" hangingPunct="0">
              <a:spcBef>
                <a:spcPts val="1600"/>
              </a:spcBef>
              <a:spcAft>
                <a:spcPct val="0"/>
              </a:spcAft>
              <a:buNone/>
            </a:pPr>
            <a:r>
              <a:rPr lang="fr-FR" altLang="en-US" sz="1400" dirty="0">
                <a:latin typeface="Calibri" panose="020F0502020204030204" pitchFamily="34" charset="0"/>
                <a:ea typeface="Calibri" pitchFamily="34" charset="0"/>
                <a:cs typeface="Arial" pitchFamily="34" charset="0"/>
                <a:hlinkClick r:id="rId4"/>
              </a:rPr>
              <a:t>Giorgia.Maffini@oecd.org</a:t>
            </a:r>
            <a:r>
              <a:rPr lang="en-US" altLang="en-US" sz="1400" dirty="0">
                <a:latin typeface="Calibri" panose="020F0502020204030204" pitchFamily="34" charset="0"/>
                <a:ea typeface="Calibri" pitchFamily="34" charset="0"/>
                <a:cs typeface="Arial" pitchFamily="34" charset="0"/>
              </a:rPr>
              <a:t> </a:t>
            </a:r>
            <a:r>
              <a:rPr lang="fr-FR" altLang="en-US" sz="1400" dirty="0">
                <a:latin typeface="Calibri" panose="020F0502020204030204" pitchFamily="34" charset="0"/>
                <a:ea typeface="Calibri" pitchFamily="34" charset="0"/>
                <a:cs typeface="Arial" pitchFamily="34" charset="0"/>
              </a:rPr>
              <a:t> </a:t>
            </a:r>
            <a:r>
              <a:rPr lang="fr-FR" altLang="en-US" sz="1400" b="1" dirty="0">
                <a:latin typeface="Calibri" panose="020F0502020204030204" pitchFamily="34" charset="0"/>
                <a:ea typeface="Calibri" pitchFamily="34" charset="0"/>
                <a:cs typeface="Arial" pitchFamily="34" charset="0"/>
              </a:rPr>
              <a:t> ||   </a:t>
            </a:r>
            <a:r>
              <a:rPr lang="fr-FR" altLang="en-US" sz="1400" dirty="0">
                <a:latin typeface="Calibri" panose="020F0502020204030204" pitchFamily="34" charset="0"/>
                <a:ea typeface="Calibri" pitchFamily="34" charset="0"/>
                <a:cs typeface="Arial" pitchFamily="34" charset="0"/>
                <a:hlinkClick r:id="rId5"/>
              </a:rPr>
              <a:t>www.oecd.org/tax</a:t>
            </a:r>
            <a:endParaRPr lang="fr-FR" altLang="en-US" sz="1400" dirty="0">
              <a:latin typeface="Calibri" panose="020F0502020204030204" pitchFamily="34" charset="0"/>
              <a:cs typeface="Arial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62DD2F6E-333D-481E-9231-A6633254ED07}" type="slidenum">
              <a:rPr lang="en-GB" smtClean="0"/>
              <a:pPr/>
              <a:t>11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xmlns="" val="40367154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9904" y="164637"/>
            <a:ext cx="10492747" cy="1143000"/>
          </a:xfrm>
        </p:spPr>
        <p:txBody>
          <a:bodyPr>
            <a:noAutofit/>
          </a:bodyPr>
          <a:lstStyle/>
          <a:p>
            <a:r>
              <a:rPr lang="fr-FR" b="1" dirty="0" err="1" smtClean="0">
                <a:solidFill>
                  <a:srgbClr val="006299"/>
                </a:solidFill>
              </a:rPr>
              <a:t>Categories</a:t>
            </a:r>
            <a:r>
              <a:rPr lang="fr-FR" b="1" dirty="0" smtClean="0">
                <a:solidFill>
                  <a:srgbClr val="006299"/>
                </a:solidFill>
              </a:rPr>
              <a:t> of </a:t>
            </a:r>
            <a:r>
              <a:rPr lang="fr-FR" b="1" dirty="0">
                <a:solidFill>
                  <a:srgbClr val="006299"/>
                </a:solidFill>
              </a:rPr>
              <a:t>R</a:t>
            </a:r>
            <a:r>
              <a:rPr lang="fr-FR" b="1" dirty="0" smtClean="0">
                <a:solidFill>
                  <a:srgbClr val="006299"/>
                </a:solidFill>
              </a:rPr>
              <a:t>elevant </a:t>
            </a:r>
            <a:r>
              <a:rPr lang="fr-FR" b="1" dirty="0" err="1">
                <a:solidFill>
                  <a:srgbClr val="006299"/>
                </a:solidFill>
              </a:rPr>
              <a:t>M</a:t>
            </a:r>
            <a:r>
              <a:rPr lang="fr-FR" b="1" dirty="0" err="1" smtClean="0">
                <a:solidFill>
                  <a:srgbClr val="006299"/>
                </a:solidFill>
              </a:rPr>
              <a:t>easures</a:t>
            </a:r>
            <a:endParaRPr lang="en-GB" b="1" dirty="0">
              <a:solidFill>
                <a:srgbClr val="006299"/>
              </a:solidFill>
            </a:endParaRPr>
          </a:p>
        </p:txBody>
      </p:sp>
      <p:sp>
        <p:nvSpPr>
          <p:cNvPr id="16" name="Freeform 15"/>
          <p:cNvSpPr/>
          <p:nvPr/>
        </p:nvSpPr>
        <p:spPr>
          <a:xfrm>
            <a:off x="9387572" y="2632317"/>
            <a:ext cx="2626369" cy="3773015"/>
          </a:xfrm>
          <a:custGeom>
            <a:avLst/>
            <a:gdLst>
              <a:gd name="connsiteX0" fmla="*/ 0 w 1969777"/>
              <a:gd name="connsiteY0" fmla="*/ 0 h 2294819"/>
              <a:gd name="connsiteX1" fmla="*/ 1969777 w 1969777"/>
              <a:gd name="connsiteY1" fmla="*/ 0 h 2294819"/>
              <a:gd name="connsiteX2" fmla="*/ 1969777 w 1969777"/>
              <a:gd name="connsiteY2" fmla="*/ 2294819 h 2294819"/>
              <a:gd name="connsiteX3" fmla="*/ 0 w 1969777"/>
              <a:gd name="connsiteY3" fmla="*/ 2294819 h 2294819"/>
              <a:gd name="connsiteX4" fmla="*/ 0 w 1969777"/>
              <a:gd name="connsiteY4" fmla="*/ 0 h 2294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9777" h="2294819">
                <a:moveTo>
                  <a:pt x="0" y="0"/>
                </a:moveTo>
                <a:lnTo>
                  <a:pt x="1969777" y="0"/>
                </a:lnTo>
                <a:lnTo>
                  <a:pt x="1969777" y="2294819"/>
                </a:lnTo>
                <a:lnTo>
                  <a:pt x="0" y="2294819"/>
                </a:lnTo>
                <a:lnTo>
                  <a:pt x="0" y="0"/>
                </a:lnTo>
                <a:close/>
              </a:path>
            </a:pathLst>
          </a:custGeom>
          <a:noFill/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28016" tIns="128016" rIns="170688" bIns="192024" numCol="1" spcCol="1270" anchor="t" anchorCtr="0">
            <a:noAutofit/>
          </a:bodyPr>
          <a:lstStyle/>
          <a:p>
            <a:pPr marL="228594" lvl="1" indent="-228594" defTabSz="1066773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2133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Diverted Profits Tax (e.g. UK and Australia)</a:t>
            </a:r>
          </a:p>
          <a:p>
            <a:pPr marL="228594" lvl="1" indent="-228594" defTabSz="1066773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r-FR" sz="2133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Base-</a:t>
            </a:r>
            <a:r>
              <a:rPr lang="fr-FR" sz="2133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Erosion</a:t>
            </a:r>
            <a:r>
              <a:rPr lang="fr-FR" sz="2133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 and Anti-abuse </a:t>
            </a:r>
            <a:r>
              <a:rPr lang="fr-FR" sz="2133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Tax</a:t>
            </a:r>
            <a:r>
              <a:rPr lang="fr-FR" sz="2133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 (</a:t>
            </a:r>
            <a:r>
              <a:rPr lang="fr-FR" sz="2133" dirty="0" err="1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e.g</a:t>
            </a:r>
            <a:r>
              <a:rPr lang="fr-FR" sz="2133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. US)</a:t>
            </a:r>
            <a:endParaRPr lang="en-GB" sz="2133" dirty="0">
              <a:solidFill>
                <a:schemeClr val="bg2">
                  <a:lumMod val="10000"/>
                </a:schemeClr>
              </a:solidFill>
              <a:latin typeface="Calibri" panose="020F0502020204030204" pitchFamily="34" charset="0"/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6393510" y="2632318"/>
            <a:ext cx="2626369" cy="3773015"/>
          </a:xfrm>
          <a:custGeom>
            <a:avLst/>
            <a:gdLst>
              <a:gd name="connsiteX0" fmla="*/ 0 w 1969777"/>
              <a:gd name="connsiteY0" fmla="*/ 0 h 2294819"/>
              <a:gd name="connsiteX1" fmla="*/ 1969777 w 1969777"/>
              <a:gd name="connsiteY1" fmla="*/ 0 h 2294819"/>
              <a:gd name="connsiteX2" fmla="*/ 1969777 w 1969777"/>
              <a:gd name="connsiteY2" fmla="*/ 2294819 h 2294819"/>
              <a:gd name="connsiteX3" fmla="*/ 0 w 1969777"/>
              <a:gd name="connsiteY3" fmla="*/ 2294819 h 2294819"/>
              <a:gd name="connsiteX4" fmla="*/ 0 w 1969777"/>
              <a:gd name="connsiteY4" fmla="*/ 0 h 2294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9777" h="2294819">
                <a:moveTo>
                  <a:pt x="0" y="0"/>
                </a:moveTo>
                <a:lnTo>
                  <a:pt x="1969777" y="0"/>
                </a:lnTo>
                <a:lnTo>
                  <a:pt x="1969777" y="2294819"/>
                </a:lnTo>
                <a:lnTo>
                  <a:pt x="0" y="2294819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28016" tIns="128016" rIns="170688" bIns="192024" numCol="1" spcCol="1270" anchor="t" anchorCtr="0">
            <a:noAutofit/>
          </a:bodyPr>
          <a:lstStyle/>
          <a:p>
            <a:pPr marL="228594" lvl="1" indent="-228594" defTabSz="1066773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2133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Sectoral taxes, such as for advertisement (e.g. Hungary) or audio-visual content (e.g. France)</a:t>
            </a:r>
          </a:p>
          <a:p>
            <a:pPr marL="228594" lvl="1" indent="-228594" defTabSz="1066773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fr-FR" sz="2133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Levy on Digital Transactions (Italy)</a:t>
            </a:r>
            <a:endParaRPr lang="en-GB" sz="2133" dirty="0">
              <a:solidFill>
                <a:schemeClr val="bg2">
                  <a:lumMod val="10000"/>
                </a:schemeClr>
              </a:solidFill>
              <a:latin typeface="Calibri" panose="020F0502020204030204" pitchFamily="34" charset="0"/>
            </a:endParaRPr>
          </a:p>
          <a:p>
            <a:pPr marL="228594" lvl="1" indent="-228594" defTabSz="1066773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2133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Equalisation Levy (e.g. India)</a:t>
            </a:r>
          </a:p>
        </p:txBody>
      </p:sp>
      <p:sp>
        <p:nvSpPr>
          <p:cNvPr id="12" name="Freeform 11"/>
          <p:cNvSpPr/>
          <p:nvPr/>
        </p:nvSpPr>
        <p:spPr>
          <a:xfrm>
            <a:off x="3399449" y="2632319"/>
            <a:ext cx="2626369" cy="3773013"/>
          </a:xfrm>
          <a:custGeom>
            <a:avLst/>
            <a:gdLst>
              <a:gd name="connsiteX0" fmla="*/ 0 w 1969777"/>
              <a:gd name="connsiteY0" fmla="*/ 0 h 2294819"/>
              <a:gd name="connsiteX1" fmla="*/ 1969777 w 1969777"/>
              <a:gd name="connsiteY1" fmla="*/ 0 h 2294819"/>
              <a:gd name="connsiteX2" fmla="*/ 1969777 w 1969777"/>
              <a:gd name="connsiteY2" fmla="*/ 2294819 h 2294819"/>
              <a:gd name="connsiteX3" fmla="*/ 0 w 1969777"/>
              <a:gd name="connsiteY3" fmla="*/ 2294819 h 2294819"/>
              <a:gd name="connsiteX4" fmla="*/ 0 w 1969777"/>
              <a:gd name="connsiteY4" fmla="*/ 0 h 2294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9777" h="2294819">
                <a:moveTo>
                  <a:pt x="0" y="0"/>
                </a:moveTo>
                <a:lnTo>
                  <a:pt x="1969777" y="0"/>
                </a:lnTo>
                <a:lnTo>
                  <a:pt x="1969777" y="2294819"/>
                </a:lnTo>
                <a:lnTo>
                  <a:pt x="0" y="2294819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28016" tIns="128016" rIns="170688" bIns="192024" numCol="1" spcCol="1270" anchor="t" anchorCtr="0">
            <a:noAutofit/>
          </a:bodyPr>
          <a:lstStyle/>
          <a:p>
            <a:pPr marL="228594" lvl="1" indent="-228594" defTabSz="1066773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2133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Broader royalty definitions (e.g. Philippines, Malaysia, UK)</a:t>
            </a:r>
          </a:p>
          <a:p>
            <a:pPr marL="228594" lvl="1" indent="-228594" defTabSz="1066773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2133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Technical service fees (e.g. UN Model Tax Convention)</a:t>
            </a:r>
          </a:p>
          <a:p>
            <a:pPr marL="228594" lvl="1" indent="-228594" defTabSz="1066773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2133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Online advertising (e.g. Thailand)</a:t>
            </a:r>
          </a:p>
        </p:txBody>
      </p:sp>
      <p:sp>
        <p:nvSpPr>
          <p:cNvPr id="9" name="Freeform 8"/>
          <p:cNvSpPr/>
          <p:nvPr/>
        </p:nvSpPr>
        <p:spPr>
          <a:xfrm>
            <a:off x="405386" y="2632319"/>
            <a:ext cx="2626369" cy="3773013"/>
          </a:xfrm>
          <a:custGeom>
            <a:avLst/>
            <a:gdLst>
              <a:gd name="connsiteX0" fmla="*/ 0 w 1969777"/>
              <a:gd name="connsiteY0" fmla="*/ 0 h 2294819"/>
              <a:gd name="connsiteX1" fmla="*/ 1969777 w 1969777"/>
              <a:gd name="connsiteY1" fmla="*/ 0 h 2294819"/>
              <a:gd name="connsiteX2" fmla="*/ 1969777 w 1969777"/>
              <a:gd name="connsiteY2" fmla="*/ 2294819 h 2294819"/>
              <a:gd name="connsiteX3" fmla="*/ 0 w 1969777"/>
              <a:gd name="connsiteY3" fmla="*/ 2294819 h 2294819"/>
              <a:gd name="connsiteX4" fmla="*/ 0 w 1969777"/>
              <a:gd name="connsiteY4" fmla="*/ 0 h 22948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9777" h="2294819">
                <a:moveTo>
                  <a:pt x="0" y="0"/>
                </a:moveTo>
                <a:lnTo>
                  <a:pt x="1969777" y="0"/>
                </a:lnTo>
                <a:lnTo>
                  <a:pt x="1969777" y="2294819"/>
                </a:lnTo>
                <a:lnTo>
                  <a:pt x="0" y="2294819"/>
                </a:lnTo>
                <a:lnTo>
                  <a:pt x="0" y="0"/>
                </a:lnTo>
                <a:close/>
              </a:path>
            </a:pathLst>
          </a:custGeom>
          <a:ln/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spcFirstLastPara="0" vert="horz" wrap="square" lIns="128016" tIns="128016" rIns="170688" bIns="192024" numCol="1" spcCol="1270" anchor="t" anchorCtr="0">
            <a:noAutofit/>
          </a:bodyPr>
          <a:lstStyle/>
          <a:p>
            <a:pPr marL="228594" lvl="1" indent="-228594" defTabSz="1066773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2133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Digital presence-type of PEs (e.g. Israel, India, Slovakia)</a:t>
            </a:r>
          </a:p>
          <a:p>
            <a:pPr marL="228594" lvl="1" indent="-228594" defTabSz="1066773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2133" dirty="0">
                <a:solidFill>
                  <a:schemeClr val="bg2">
                    <a:lumMod val="10000"/>
                  </a:schemeClr>
                </a:solidFill>
                <a:latin typeface="Calibri" panose="020F0502020204030204" pitchFamily="34" charset="0"/>
              </a:rPr>
              <a:t>Virtual Service PE (e.g. Saudi Arabia)</a:t>
            </a:r>
          </a:p>
        </p:txBody>
      </p:sp>
      <p:sp>
        <p:nvSpPr>
          <p:cNvPr id="8" name="Freeform 7"/>
          <p:cNvSpPr/>
          <p:nvPr/>
        </p:nvSpPr>
        <p:spPr>
          <a:xfrm>
            <a:off x="405386" y="1604798"/>
            <a:ext cx="2626369" cy="1105157"/>
          </a:xfrm>
          <a:custGeom>
            <a:avLst/>
            <a:gdLst>
              <a:gd name="connsiteX0" fmla="*/ 0 w 1969777"/>
              <a:gd name="connsiteY0" fmla="*/ 0 h 727733"/>
              <a:gd name="connsiteX1" fmla="*/ 1969777 w 1969777"/>
              <a:gd name="connsiteY1" fmla="*/ 0 h 727733"/>
              <a:gd name="connsiteX2" fmla="*/ 1969777 w 1969777"/>
              <a:gd name="connsiteY2" fmla="*/ 727733 h 727733"/>
              <a:gd name="connsiteX3" fmla="*/ 0 w 1969777"/>
              <a:gd name="connsiteY3" fmla="*/ 727733 h 727733"/>
              <a:gd name="connsiteX4" fmla="*/ 0 w 1969777"/>
              <a:gd name="connsiteY4" fmla="*/ 0 h 72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9777" h="727733">
                <a:moveTo>
                  <a:pt x="0" y="0"/>
                </a:moveTo>
                <a:lnTo>
                  <a:pt x="1969777" y="0"/>
                </a:lnTo>
                <a:lnTo>
                  <a:pt x="1969777" y="727733"/>
                </a:lnTo>
                <a:lnTo>
                  <a:pt x="0" y="727733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189653" tIns="108373" rIns="189653" bIns="108373" numCol="1" spcCol="1270" anchor="ctr" anchorCtr="0">
            <a:noAutofit/>
          </a:bodyPr>
          <a:lstStyle/>
          <a:p>
            <a:pPr algn="ctr" defTabSz="11853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667" b="1" dirty="0">
                <a:latin typeface="Calibri" panose="020F0502020204030204" pitchFamily="34" charset="0"/>
              </a:rPr>
              <a:t>Alternative PE thresholds </a:t>
            </a:r>
          </a:p>
        </p:txBody>
      </p:sp>
      <p:sp>
        <p:nvSpPr>
          <p:cNvPr id="10" name="Freeform 9"/>
          <p:cNvSpPr/>
          <p:nvPr/>
        </p:nvSpPr>
        <p:spPr>
          <a:xfrm>
            <a:off x="3399449" y="1604798"/>
            <a:ext cx="2626369" cy="1105157"/>
          </a:xfrm>
          <a:custGeom>
            <a:avLst/>
            <a:gdLst>
              <a:gd name="connsiteX0" fmla="*/ 0 w 1969777"/>
              <a:gd name="connsiteY0" fmla="*/ 0 h 727733"/>
              <a:gd name="connsiteX1" fmla="*/ 1969777 w 1969777"/>
              <a:gd name="connsiteY1" fmla="*/ 0 h 727733"/>
              <a:gd name="connsiteX2" fmla="*/ 1969777 w 1969777"/>
              <a:gd name="connsiteY2" fmla="*/ 727733 h 727733"/>
              <a:gd name="connsiteX3" fmla="*/ 0 w 1969777"/>
              <a:gd name="connsiteY3" fmla="*/ 727733 h 727733"/>
              <a:gd name="connsiteX4" fmla="*/ 0 w 1969777"/>
              <a:gd name="connsiteY4" fmla="*/ 0 h 72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9777" h="727733">
                <a:moveTo>
                  <a:pt x="0" y="0"/>
                </a:moveTo>
                <a:lnTo>
                  <a:pt x="1969777" y="0"/>
                </a:lnTo>
                <a:lnTo>
                  <a:pt x="1969777" y="727733"/>
                </a:lnTo>
                <a:lnTo>
                  <a:pt x="0" y="727733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180171" tIns="102955" rIns="180171" bIns="102955" numCol="1" spcCol="1270" anchor="ctr" anchorCtr="0">
            <a:noAutofit/>
          </a:bodyPr>
          <a:lstStyle/>
          <a:p>
            <a:pPr algn="ctr" defTabSz="11260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533" b="1" dirty="0">
                <a:latin typeface="Calibri" panose="020F0502020204030204" pitchFamily="34" charset="0"/>
              </a:rPr>
              <a:t>Withholding Taxes</a:t>
            </a:r>
          </a:p>
        </p:txBody>
      </p:sp>
      <p:sp>
        <p:nvSpPr>
          <p:cNvPr id="13" name="Freeform 12"/>
          <p:cNvSpPr/>
          <p:nvPr/>
        </p:nvSpPr>
        <p:spPr>
          <a:xfrm>
            <a:off x="6393510" y="1604798"/>
            <a:ext cx="2626369" cy="1105157"/>
          </a:xfrm>
          <a:custGeom>
            <a:avLst/>
            <a:gdLst>
              <a:gd name="connsiteX0" fmla="*/ 0 w 1969777"/>
              <a:gd name="connsiteY0" fmla="*/ 0 h 727733"/>
              <a:gd name="connsiteX1" fmla="*/ 1969777 w 1969777"/>
              <a:gd name="connsiteY1" fmla="*/ 0 h 727733"/>
              <a:gd name="connsiteX2" fmla="*/ 1969777 w 1969777"/>
              <a:gd name="connsiteY2" fmla="*/ 727733 h 727733"/>
              <a:gd name="connsiteX3" fmla="*/ 0 w 1969777"/>
              <a:gd name="connsiteY3" fmla="*/ 727733 h 727733"/>
              <a:gd name="connsiteX4" fmla="*/ 0 w 1969777"/>
              <a:gd name="connsiteY4" fmla="*/ 0 h 72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9777" h="727733">
                <a:moveTo>
                  <a:pt x="0" y="0"/>
                </a:moveTo>
                <a:lnTo>
                  <a:pt x="1969777" y="0"/>
                </a:lnTo>
                <a:lnTo>
                  <a:pt x="1969777" y="727733"/>
                </a:lnTo>
                <a:lnTo>
                  <a:pt x="0" y="727733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180171" tIns="102955" rIns="180171" bIns="102955" numCol="1" spcCol="1270" anchor="ctr" anchorCtr="0">
            <a:noAutofit/>
          </a:bodyPr>
          <a:lstStyle/>
          <a:p>
            <a:pPr algn="ctr" defTabSz="11260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533" b="1" dirty="0">
                <a:latin typeface="Calibri" panose="020F0502020204030204" pitchFamily="34" charset="0"/>
              </a:rPr>
              <a:t>Turnover Taxes</a:t>
            </a:r>
          </a:p>
        </p:txBody>
      </p:sp>
      <p:sp>
        <p:nvSpPr>
          <p:cNvPr id="15" name="Freeform 14"/>
          <p:cNvSpPr/>
          <p:nvPr/>
        </p:nvSpPr>
        <p:spPr>
          <a:xfrm>
            <a:off x="9387572" y="1604798"/>
            <a:ext cx="2626369" cy="1105157"/>
          </a:xfrm>
          <a:custGeom>
            <a:avLst/>
            <a:gdLst>
              <a:gd name="connsiteX0" fmla="*/ 0 w 1969777"/>
              <a:gd name="connsiteY0" fmla="*/ 0 h 727733"/>
              <a:gd name="connsiteX1" fmla="*/ 1969777 w 1969777"/>
              <a:gd name="connsiteY1" fmla="*/ 0 h 727733"/>
              <a:gd name="connsiteX2" fmla="*/ 1969777 w 1969777"/>
              <a:gd name="connsiteY2" fmla="*/ 727733 h 727733"/>
              <a:gd name="connsiteX3" fmla="*/ 0 w 1969777"/>
              <a:gd name="connsiteY3" fmla="*/ 727733 h 727733"/>
              <a:gd name="connsiteX4" fmla="*/ 0 w 1969777"/>
              <a:gd name="connsiteY4" fmla="*/ 0 h 72773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69777" h="727733">
                <a:moveTo>
                  <a:pt x="0" y="0"/>
                </a:moveTo>
                <a:lnTo>
                  <a:pt x="1969777" y="0"/>
                </a:lnTo>
                <a:lnTo>
                  <a:pt x="1969777" y="727733"/>
                </a:lnTo>
                <a:lnTo>
                  <a:pt x="0" y="727733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threePt" dir="t"/>
          </a:scene3d>
          <a:sp3d>
            <a:bevelT/>
          </a:sp3d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180171" tIns="102955" rIns="180171" bIns="102955" numCol="1" spcCol="1270" anchor="ctr" anchorCtr="0">
            <a:noAutofit/>
          </a:bodyPr>
          <a:lstStyle/>
          <a:p>
            <a:pPr algn="ctr" defTabSz="1126039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533" b="1" dirty="0">
                <a:latin typeface="Calibri" panose="020F0502020204030204" pitchFamily="34" charset="0"/>
              </a:rPr>
              <a:t>Specific regimes for large MNEs</a:t>
            </a:r>
          </a:p>
        </p:txBody>
      </p:sp>
    </p:spTree>
    <p:extLst>
      <p:ext uri="{BB962C8B-B14F-4D97-AF65-F5344CB8AC3E}">
        <p14:creationId xmlns:p14="http://schemas.microsoft.com/office/powerpoint/2010/main" xmlns="" val="72024201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5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>
                      <p:stCondLst>
                        <p:cond delay="indefinite"/>
                      </p:stCondLst>
                      <p:childTnLst>
                        <p:par>
                          <p:cTn id="47" fill="hold">
                            <p:stCondLst>
                              <p:cond delay="0"/>
                            </p:stCondLst>
                            <p:childTnLst>
                              <p:par>
                                <p:cTn id="4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0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1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6" grpId="0" animBg="1"/>
      <p:bldP spid="14" grpId="0" animBg="1"/>
      <p:bldP spid="12" grpId="0" animBg="1"/>
      <p:bldP spid="9" grpId="0" animBg="1"/>
      <p:bldP spid="8" grpId="0" animBg="1"/>
      <p:bldP spid="10" grpId="0" animBg="1"/>
      <p:bldP spid="13" grpId="0" animBg="1"/>
      <p:bldP spid="15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97133" y="164637"/>
            <a:ext cx="10267487" cy="1143000"/>
          </a:xfrm>
        </p:spPr>
        <p:txBody>
          <a:bodyPr>
            <a:normAutofit fontScale="90000"/>
          </a:bodyPr>
          <a:lstStyle/>
          <a:p>
            <a:r>
              <a:rPr lang="en-GB" b="1" dirty="0" smtClean="0">
                <a:solidFill>
                  <a:srgbClr val="006299"/>
                </a:solidFill>
              </a:rPr>
              <a:t>Tax Challenges arising from Digitalisation</a:t>
            </a:r>
            <a:endParaRPr lang="en-GB" b="1" dirty="0">
              <a:solidFill>
                <a:srgbClr val="006299"/>
              </a:solidFill>
            </a:endParaRPr>
          </a:p>
        </p:txBody>
      </p:sp>
      <p:sp>
        <p:nvSpPr>
          <p:cNvPr id="5" name="Freeform 4"/>
          <p:cNvSpPr/>
          <p:nvPr/>
        </p:nvSpPr>
        <p:spPr>
          <a:xfrm rot="2561800">
            <a:off x="4040154" y="5184317"/>
            <a:ext cx="986908" cy="140383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19687"/>
                </a:moveTo>
                <a:lnTo>
                  <a:pt x="568392" y="19687"/>
                </a:lnTo>
              </a:path>
            </a:pathLst>
          </a:custGeom>
          <a:noFill/>
        </p:spPr>
        <p:style>
          <a:lnRef idx="1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6" name="Freeform 5"/>
          <p:cNvSpPr/>
          <p:nvPr/>
        </p:nvSpPr>
        <p:spPr>
          <a:xfrm>
            <a:off x="4655841" y="3979985"/>
            <a:ext cx="1269212" cy="5250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19687"/>
                </a:moveTo>
                <a:lnTo>
                  <a:pt x="631780" y="19687"/>
                </a:lnTo>
              </a:path>
            </a:pathLst>
          </a:custGeom>
          <a:noFill/>
        </p:spPr>
        <p:style>
          <a:lnRef idx="1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 6"/>
          <p:cNvSpPr/>
          <p:nvPr/>
        </p:nvSpPr>
        <p:spPr>
          <a:xfrm rot="19038200">
            <a:off x="4223558" y="2807745"/>
            <a:ext cx="1141869" cy="5250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19687"/>
                </a:moveTo>
                <a:lnTo>
                  <a:pt x="568392" y="19687"/>
                </a:lnTo>
              </a:path>
            </a:pathLst>
          </a:custGeom>
          <a:noFill/>
        </p:spPr>
        <p:style>
          <a:lnRef idx="1">
            <a:schemeClr val="accent1">
              <a:shade val="6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8" name="Oval 7"/>
          <p:cNvSpPr/>
          <p:nvPr/>
        </p:nvSpPr>
        <p:spPr>
          <a:xfrm>
            <a:off x="143339" y="2806085"/>
            <a:ext cx="4464000" cy="2400299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wrap="square" lIns="0" rIns="0"/>
          <a:lstStyle/>
          <a:p>
            <a:pPr algn="ctr"/>
            <a:r>
              <a:rPr lang="en-GB" sz="2400" b="1" dirty="0"/>
              <a:t>Three key factors prevalent in certain highly digitalised </a:t>
            </a:r>
            <a:r>
              <a:rPr lang="en-GB" sz="2400" b="1" dirty="0" smtClean="0"/>
              <a:t>businesses (HDBs)</a:t>
            </a:r>
            <a:endParaRPr lang="en-GB" sz="2400" b="1" dirty="0"/>
          </a:p>
        </p:txBody>
      </p:sp>
      <p:sp>
        <p:nvSpPr>
          <p:cNvPr id="9" name="Freeform 8"/>
          <p:cNvSpPr/>
          <p:nvPr/>
        </p:nvSpPr>
        <p:spPr>
          <a:xfrm>
            <a:off x="4729173" y="1412776"/>
            <a:ext cx="3264000" cy="1584000"/>
          </a:xfrm>
          <a:custGeom>
            <a:avLst/>
            <a:gdLst>
              <a:gd name="connsiteX0" fmla="*/ 0 w 1080135"/>
              <a:gd name="connsiteY0" fmla="*/ 540068 h 1080135"/>
              <a:gd name="connsiteX1" fmla="*/ 540068 w 1080135"/>
              <a:gd name="connsiteY1" fmla="*/ 0 h 1080135"/>
              <a:gd name="connsiteX2" fmla="*/ 1080136 w 1080135"/>
              <a:gd name="connsiteY2" fmla="*/ 540068 h 1080135"/>
              <a:gd name="connsiteX3" fmla="*/ 540068 w 1080135"/>
              <a:gd name="connsiteY3" fmla="*/ 1080136 h 1080135"/>
              <a:gd name="connsiteX4" fmla="*/ 0 w 1080135"/>
              <a:gd name="connsiteY4" fmla="*/ 540068 h 1080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135" h="1080135">
                <a:moveTo>
                  <a:pt x="0" y="540068"/>
                </a:moveTo>
                <a:cubicBezTo>
                  <a:pt x="0" y="241797"/>
                  <a:pt x="241797" y="0"/>
                  <a:pt x="540068" y="0"/>
                </a:cubicBezTo>
                <a:cubicBezTo>
                  <a:pt x="838339" y="0"/>
                  <a:pt x="1080136" y="241797"/>
                  <a:pt x="1080136" y="540068"/>
                </a:cubicBezTo>
                <a:cubicBezTo>
                  <a:pt x="1080136" y="838339"/>
                  <a:pt x="838339" y="1080136"/>
                  <a:pt x="540068" y="1080136"/>
                </a:cubicBezTo>
                <a:cubicBezTo>
                  <a:pt x="241797" y="1080136"/>
                  <a:pt x="0" y="838339"/>
                  <a:pt x="0" y="540068"/>
                </a:cubicBez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376" tIns="219376" rIns="219376" bIns="219376" numCol="1" spcCol="1270" anchor="ctr" anchorCtr="0">
            <a:noAutofit/>
          </a:bodyPr>
          <a:lstStyle/>
          <a:p>
            <a:pPr algn="ctr" defTabSz="59265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000" b="1" dirty="0"/>
              <a:t>Cross-jurisdictional scale without mass</a:t>
            </a:r>
          </a:p>
        </p:txBody>
      </p:sp>
      <p:sp>
        <p:nvSpPr>
          <p:cNvPr id="12" name="Freeform 11"/>
          <p:cNvSpPr/>
          <p:nvPr/>
        </p:nvSpPr>
        <p:spPr>
          <a:xfrm>
            <a:off x="5446731" y="3190132"/>
            <a:ext cx="3264000" cy="1584000"/>
          </a:xfrm>
          <a:custGeom>
            <a:avLst/>
            <a:gdLst>
              <a:gd name="connsiteX0" fmla="*/ 0 w 1080135"/>
              <a:gd name="connsiteY0" fmla="*/ 540068 h 1080135"/>
              <a:gd name="connsiteX1" fmla="*/ 540068 w 1080135"/>
              <a:gd name="connsiteY1" fmla="*/ 0 h 1080135"/>
              <a:gd name="connsiteX2" fmla="*/ 1080136 w 1080135"/>
              <a:gd name="connsiteY2" fmla="*/ 540068 h 1080135"/>
              <a:gd name="connsiteX3" fmla="*/ 540068 w 1080135"/>
              <a:gd name="connsiteY3" fmla="*/ 1080136 h 1080135"/>
              <a:gd name="connsiteX4" fmla="*/ 0 w 1080135"/>
              <a:gd name="connsiteY4" fmla="*/ 540068 h 1080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135" h="1080135">
                <a:moveTo>
                  <a:pt x="0" y="540068"/>
                </a:moveTo>
                <a:cubicBezTo>
                  <a:pt x="0" y="241797"/>
                  <a:pt x="241797" y="0"/>
                  <a:pt x="540068" y="0"/>
                </a:cubicBezTo>
                <a:cubicBezTo>
                  <a:pt x="838339" y="0"/>
                  <a:pt x="1080136" y="241797"/>
                  <a:pt x="1080136" y="540068"/>
                </a:cubicBezTo>
                <a:cubicBezTo>
                  <a:pt x="1080136" y="838339"/>
                  <a:pt x="838339" y="1080136"/>
                  <a:pt x="540068" y="1080136"/>
                </a:cubicBezTo>
                <a:cubicBezTo>
                  <a:pt x="241797" y="1080136"/>
                  <a:pt x="0" y="838339"/>
                  <a:pt x="0" y="540068"/>
                </a:cubicBezTo>
                <a:close/>
              </a:path>
            </a:pathLst>
          </a:custGeom>
          <a:solidFill>
            <a:schemeClr val="accent2">
              <a:lumMod val="60000"/>
              <a:lumOff val="40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376" tIns="219376" rIns="219376" bIns="219376" numCol="1" spcCol="1270" anchor="ctr" anchorCtr="0">
            <a:noAutofit/>
          </a:bodyPr>
          <a:lstStyle/>
          <a:p>
            <a:pPr algn="ctr" defTabSz="59265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000" b="1" dirty="0"/>
              <a:t>Reliance on intangible assets, including IP</a:t>
            </a:r>
          </a:p>
        </p:txBody>
      </p:sp>
      <p:sp>
        <p:nvSpPr>
          <p:cNvPr id="13" name="Freeform 12"/>
          <p:cNvSpPr/>
          <p:nvPr/>
        </p:nvSpPr>
        <p:spPr>
          <a:xfrm>
            <a:off x="8793763" y="3432450"/>
            <a:ext cx="3254899" cy="1440180"/>
          </a:xfrm>
          <a:custGeom>
            <a:avLst/>
            <a:gdLst>
              <a:gd name="connsiteX0" fmla="*/ 0 w 1620202"/>
              <a:gd name="connsiteY0" fmla="*/ 0 h 1080135"/>
              <a:gd name="connsiteX1" fmla="*/ 1620202 w 1620202"/>
              <a:gd name="connsiteY1" fmla="*/ 0 h 1080135"/>
              <a:gd name="connsiteX2" fmla="*/ 1620202 w 1620202"/>
              <a:gd name="connsiteY2" fmla="*/ 1080135 h 1080135"/>
              <a:gd name="connsiteX3" fmla="*/ 0 w 1620202"/>
              <a:gd name="connsiteY3" fmla="*/ 1080135 h 1080135"/>
              <a:gd name="connsiteX4" fmla="*/ 0 w 1620202"/>
              <a:gd name="connsiteY4" fmla="*/ 0 h 1080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0202" h="1080135">
                <a:moveTo>
                  <a:pt x="0" y="0"/>
                </a:moveTo>
                <a:lnTo>
                  <a:pt x="1620202" y="0"/>
                </a:lnTo>
                <a:lnTo>
                  <a:pt x="1620202" y="1080135"/>
                </a:lnTo>
                <a:lnTo>
                  <a:pt x="0" y="10801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52396" lvl="1" indent="-152396" defTabSz="77044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600" i="1" dirty="0"/>
              <a:t>Data available on growing importance of investment in intangibles</a:t>
            </a:r>
            <a:endParaRPr lang="en-GB" sz="1600" i="1" dirty="0"/>
          </a:p>
          <a:p>
            <a:pPr marL="152396" lvl="1" indent="-152396" defTabSz="77044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GB" sz="1600" i="1" dirty="0"/>
              <a:t>Intangible assets crucial value driver of HDBs</a:t>
            </a:r>
          </a:p>
        </p:txBody>
      </p:sp>
      <p:sp>
        <p:nvSpPr>
          <p:cNvPr id="14" name="Freeform 13"/>
          <p:cNvSpPr/>
          <p:nvPr/>
        </p:nvSpPr>
        <p:spPr>
          <a:xfrm>
            <a:off x="4729173" y="4967489"/>
            <a:ext cx="3264000" cy="1584000"/>
          </a:xfrm>
          <a:custGeom>
            <a:avLst/>
            <a:gdLst>
              <a:gd name="connsiteX0" fmla="*/ 0 w 1080135"/>
              <a:gd name="connsiteY0" fmla="*/ 540068 h 1080135"/>
              <a:gd name="connsiteX1" fmla="*/ 540068 w 1080135"/>
              <a:gd name="connsiteY1" fmla="*/ 0 h 1080135"/>
              <a:gd name="connsiteX2" fmla="*/ 1080136 w 1080135"/>
              <a:gd name="connsiteY2" fmla="*/ 540068 h 1080135"/>
              <a:gd name="connsiteX3" fmla="*/ 540068 w 1080135"/>
              <a:gd name="connsiteY3" fmla="*/ 1080136 h 1080135"/>
              <a:gd name="connsiteX4" fmla="*/ 0 w 1080135"/>
              <a:gd name="connsiteY4" fmla="*/ 540068 h 1080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80135" h="1080135">
                <a:moveTo>
                  <a:pt x="0" y="540068"/>
                </a:moveTo>
                <a:cubicBezTo>
                  <a:pt x="0" y="241797"/>
                  <a:pt x="241797" y="0"/>
                  <a:pt x="540068" y="0"/>
                </a:cubicBezTo>
                <a:cubicBezTo>
                  <a:pt x="838339" y="0"/>
                  <a:pt x="1080136" y="241797"/>
                  <a:pt x="1080136" y="540068"/>
                </a:cubicBezTo>
                <a:cubicBezTo>
                  <a:pt x="1080136" y="838339"/>
                  <a:pt x="838339" y="1080136"/>
                  <a:pt x="540068" y="1080136"/>
                </a:cubicBezTo>
                <a:cubicBezTo>
                  <a:pt x="241797" y="1080136"/>
                  <a:pt x="0" y="838339"/>
                  <a:pt x="0" y="540068"/>
                </a:cubicBezTo>
                <a:close/>
              </a:path>
            </a:pathLst>
          </a:custGeom>
          <a:solidFill>
            <a:schemeClr val="accent3">
              <a:lumMod val="60000"/>
              <a:lumOff val="40000"/>
            </a:schemeClr>
          </a:solidFill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3">
            <a:schemeClr val="accent1">
              <a:hueOff val="0"/>
              <a:satOff val="0"/>
              <a:lumOff val="0"/>
              <a:alphaOff val="0"/>
            </a:schemeClr>
          </a:fillRef>
          <a:effectRef idx="2">
            <a:schemeClr val="accent1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19376" tIns="219376" rIns="219376" bIns="219376" numCol="1" spcCol="1270" anchor="ctr" anchorCtr="0">
            <a:noAutofit/>
          </a:bodyPr>
          <a:lstStyle/>
          <a:p>
            <a:pPr algn="ctr" defTabSz="592652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000" b="1" dirty="0"/>
              <a:t>Data, user participation and their synergies with IP</a:t>
            </a:r>
          </a:p>
        </p:txBody>
      </p:sp>
      <p:sp>
        <p:nvSpPr>
          <p:cNvPr id="15" name="Freeform 14"/>
          <p:cNvSpPr/>
          <p:nvPr/>
        </p:nvSpPr>
        <p:spPr>
          <a:xfrm>
            <a:off x="8112224" y="1508787"/>
            <a:ext cx="3936437" cy="1440180"/>
          </a:xfrm>
          <a:custGeom>
            <a:avLst/>
            <a:gdLst>
              <a:gd name="connsiteX0" fmla="*/ 0 w 1620202"/>
              <a:gd name="connsiteY0" fmla="*/ 0 h 1080135"/>
              <a:gd name="connsiteX1" fmla="*/ 1620202 w 1620202"/>
              <a:gd name="connsiteY1" fmla="*/ 0 h 1080135"/>
              <a:gd name="connsiteX2" fmla="*/ 1620202 w 1620202"/>
              <a:gd name="connsiteY2" fmla="*/ 1080135 h 1080135"/>
              <a:gd name="connsiteX3" fmla="*/ 0 w 1620202"/>
              <a:gd name="connsiteY3" fmla="*/ 1080135 h 1080135"/>
              <a:gd name="connsiteX4" fmla="*/ 0 w 1620202"/>
              <a:gd name="connsiteY4" fmla="*/ 0 h 1080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0202" h="1080135">
                <a:moveTo>
                  <a:pt x="0" y="0"/>
                </a:moveTo>
                <a:lnTo>
                  <a:pt x="1620202" y="0"/>
                </a:lnTo>
                <a:lnTo>
                  <a:pt x="1620202" y="1080135"/>
                </a:lnTo>
                <a:lnTo>
                  <a:pt x="0" y="10801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52396" lvl="1" indent="-152396" defTabSz="77044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600" i="1" dirty="0"/>
              <a:t>Ability to remotely develop and interact with a global customer base</a:t>
            </a:r>
          </a:p>
          <a:p>
            <a:pPr marL="152396" lvl="1" indent="-152396" defTabSz="77044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600" i="1" dirty="0"/>
              <a:t>Facilitates relocation of production processes &amp; </a:t>
            </a:r>
            <a:r>
              <a:rPr lang="en-US" sz="1600" i="1" dirty="0" err="1"/>
              <a:t>centralisation</a:t>
            </a:r>
            <a:r>
              <a:rPr lang="en-US" sz="1600" i="1" dirty="0"/>
              <a:t> of functions</a:t>
            </a:r>
          </a:p>
          <a:p>
            <a:pPr marL="152396" lvl="1" indent="-152396" defTabSz="77044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600" i="1" dirty="0"/>
              <a:t>HDBs often highly involved in economic life of a jurisdiction with little/no physical presence</a:t>
            </a:r>
          </a:p>
        </p:txBody>
      </p:sp>
      <p:sp>
        <p:nvSpPr>
          <p:cNvPr id="16" name="Freeform 15"/>
          <p:cNvSpPr/>
          <p:nvPr/>
        </p:nvSpPr>
        <p:spPr>
          <a:xfrm>
            <a:off x="8112223" y="5039399"/>
            <a:ext cx="3936437" cy="1440180"/>
          </a:xfrm>
          <a:custGeom>
            <a:avLst/>
            <a:gdLst>
              <a:gd name="connsiteX0" fmla="*/ 0 w 1620202"/>
              <a:gd name="connsiteY0" fmla="*/ 0 h 1080135"/>
              <a:gd name="connsiteX1" fmla="*/ 1620202 w 1620202"/>
              <a:gd name="connsiteY1" fmla="*/ 0 h 1080135"/>
              <a:gd name="connsiteX2" fmla="*/ 1620202 w 1620202"/>
              <a:gd name="connsiteY2" fmla="*/ 1080135 h 1080135"/>
              <a:gd name="connsiteX3" fmla="*/ 0 w 1620202"/>
              <a:gd name="connsiteY3" fmla="*/ 1080135 h 1080135"/>
              <a:gd name="connsiteX4" fmla="*/ 0 w 1620202"/>
              <a:gd name="connsiteY4" fmla="*/ 0 h 108013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620202" h="1080135">
                <a:moveTo>
                  <a:pt x="0" y="0"/>
                </a:moveTo>
                <a:lnTo>
                  <a:pt x="1620202" y="0"/>
                </a:lnTo>
                <a:lnTo>
                  <a:pt x="1620202" y="1080135"/>
                </a:lnTo>
                <a:lnTo>
                  <a:pt x="0" y="1080135"/>
                </a:lnTo>
                <a:lnTo>
                  <a:pt x="0" y="0"/>
                </a:lnTo>
                <a:close/>
              </a:path>
            </a:pathLst>
          </a:custGeom>
        </p:spPr>
        <p:style>
          <a:lnRef idx="0">
            <a:schemeClr val="dk1">
              <a:alpha val="0"/>
              <a:hueOff val="0"/>
              <a:satOff val="0"/>
              <a:lumOff val="0"/>
              <a:alphaOff val="0"/>
            </a:schemeClr>
          </a:lnRef>
          <a:fillRef idx="0">
            <a:schemeClr val="lt1">
              <a:alpha val="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0" tIns="0" rIns="0" bIns="0" numCol="1" spcCol="1270" anchor="ctr" anchorCtr="0">
            <a:noAutofit/>
          </a:bodyPr>
          <a:lstStyle/>
          <a:p>
            <a:pPr marL="152396" lvl="1" indent="-152396" defTabSz="77044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600" i="1" dirty="0"/>
              <a:t>Data value cycle (e.g. collection, storage, analysis) becomes a key aspect of HDBs</a:t>
            </a:r>
          </a:p>
          <a:p>
            <a:pPr marL="152396" lvl="1" indent="-152396" defTabSz="77044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Char char="••"/>
            </a:pPr>
            <a:r>
              <a:rPr lang="en-US" sz="1600" i="1" dirty="0"/>
              <a:t>Users increasingly involved in value creation process </a:t>
            </a:r>
            <a:r>
              <a:rPr lang="en-US" sz="1600" i="1" dirty="0" smtClean="0"/>
              <a:t>of some </a:t>
            </a:r>
            <a:r>
              <a:rPr lang="en-US" sz="1600" i="1" dirty="0"/>
              <a:t>HDBs</a:t>
            </a:r>
            <a:endParaRPr lang="en-GB" sz="1600" i="1" dirty="0"/>
          </a:p>
        </p:txBody>
      </p:sp>
      <p:sp>
        <p:nvSpPr>
          <p:cNvPr id="18" name="TextBox 17"/>
          <p:cNvSpPr txBox="1"/>
          <p:nvPr/>
        </p:nvSpPr>
        <p:spPr>
          <a:xfrm>
            <a:off x="756406" y="5448694"/>
            <a:ext cx="3437158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GB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Not always exclusive</a:t>
            </a:r>
          </a:p>
          <a:p>
            <a:pPr algn="ctr"/>
            <a:r>
              <a:rPr lang="en-GB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or specific to HDBs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961482" y="1979921"/>
            <a:ext cx="27638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sz="2400" b="1" dirty="0">
                <a:ln w="10541" cmpd="sng">
                  <a:solidFill>
                    <a:srgbClr val="7D7D7D">
                      <a:tint val="100000"/>
                      <a:shade val="100000"/>
                      <a:satMod val="110000"/>
                    </a:srgbClr>
                  </a:solidFill>
                  <a:prstDash val="solid"/>
                </a:ln>
                <a:gradFill>
                  <a:gsLst>
                    <a:gs pos="0">
                      <a:srgbClr val="FFFFFF">
                        <a:tint val="40000"/>
                        <a:satMod val="250000"/>
                      </a:srgbClr>
                    </a:gs>
                    <a:gs pos="9000">
                      <a:srgbClr val="FFFFFF">
                        <a:tint val="52000"/>
                        <a:satMod val="300000"/>
                      </a:srgbClr>
                    </a:gs>
                    <a:gs pos="50000">
                      <a:srgbClr val="FFFFFF">
                        <a:shade val="20000"/>
                        <a:satMod val="300000"/>
                      </a:srgbClr>
                    </a:gs>
                    <a:gs pos="79000">
                      <a:srgbClr val="FFFFFF">
                        <a:tint val="52000"/>
                        <a:satMod val="300000"/>
                      </a:srgbClr>
                    </a:gs>
                    <a:gs pos="100000">
                      <a:srgbClr val="FFFFFF">
                        <a:tint val="40000"/>
                        <a:satMod val="250000"/>
                      </a:srgbClr>
                    </a:gs>
                  </a:gsLst>
                  <a:lin ang="5400000"/>
                </a:gradFill>
              </a:rPr>
              <a:t>Complex reality </a:t>
            </a:r>
          </a:p>
        </p:txBody>
      </p:sp>
    </p:spTree>
    <p:extLst>
      <p:ext uri="{BB962C8B-B14F-4D97-AF65-F5344CB8AC3E}">
        <p14:creationId xmlns:p14="http://schemas.microsoft.com/office/powerpoint/2010/main" xmlns="" val="9016414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9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1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8" dur="20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9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20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1" fill="hold">
                      <p:stCondLst>
                        <p:cond delay="indefinite"/>
                      </p:stCondLst>
                      <p:childTnLst>
                        <p:par>
                          <p:cTn id="62" fill="hold">
                            <p:stCondLst>
                              <p:cond delay="0"/>
                            </p:stCondLst>
                            <p:childTnLst>
                              <p:par>
                                <p:cTn id="63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5" dur="20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7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2" grpId="0" animBg="1"/>
      <p:bldP spid="13" grpId="0"/>
      <p:bldP spid="14" grpId="0" animBg="1"/>
      <p:bldP spid="15" grpId="0"/>
      <p:bldP spid="16" grpId="0"/>
      <p:bldP spid="18" grpId="0"/>
      <p:bldP spid="1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0000" y="237600"/>
            <a:ext cx="10238194" cy="1022400"/>
          </a:xfrm>
        </p:spPr>
        <p:txBody>
          <a:bodyPr>
            <a:normAutofit fontScale="90000"/>
          </a:bodyPr>
          <a:lstStyle/>
          <a:p>
            <a:r>
              <a:rPr lang="en-GB" b="1" dirty="0">
                <a:solidFill>
                  <a:srgbClr val="006299"/>
                </a:solidFill>
              </a:rPr>
              <a:t>Tax Challenges arising from Digitalisation</a:t>
            </a: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335360" y="1412777"/>
            <a:ext cx="11713301" cy="1152128"/>
          </a:xfrm>
          <a:prstGeom prst="roundRect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1" tIns="128837" rIns="164397" bIns="128839" numCol="1" spcCol="1270" anchor="ctr" anchorCtr="0">
            <a:noAutofit/>
          </a:bodyPr>
          <a:lstStyle/>
          <a:p>
            <a:pPr marL="0" indent="0" algn="ctr">
              <a:buNone/>
            </a:pPr>
            <a:r>
              <a:rPr lang="en-GB" sz="2667" b="1" dirty="0">
                <a:latin typeface="+mn-lt"/>
              </a:rPr>
              <a:t>Characteristics frequently observed in HDBs and their interaction with international tax rules – potential implications?</a:t>
            </a:r>
          </a:p>
        </p:txBody>
      </p:sp>
      <p:sp>
        <p:nvSpPr>
          <p:cNvPr id="5" name="Freeform 4"/>
          <p:cNvSpPr/>
          <p:nvPr/>
        </p:nvSpPr>
        <p:spPr>
          <a:xfrm>
            <a:off x="47328" y="2784788"/>
            <a:ext cx="4439467" cy="1191621"/>
          </a:xfrm>
          <a:custGeom>
            <a:avLst/>
            <a:gdLst>
              <a:gd name="connsiteX0" fmla="*/ 0 w 2234290"/>
              <a:gd name="connsiteY0" fmla="*/ 0 h 893716"/>
              <a:gd name="connsiteX1" fmla="*/ 1787432 w 2234290"/>
              <a:gd name="connsiteY1" fmla="*/ 0 h 893716"/>
              <a:gd name="connsiteX2" fmla="*/ 2234290 w 2234290"/>
              <a:gd name="connsiteY2" fmla="*/ 446858 h 893716"/>
              <a:gd name="connsiteX3" fmla="*/ 1787432 w 2234290"/>
              <a:gd name="connsiteY3" fmla="*/ 893716 h 893716"/>
              <a:gd name="connsiteX4" fmla="*/ 0 w 2234290"/>
              <a:gd name="connsiteY4" fmla="*/ 893716 h 893716"/>
              <a:gd name="connsiteX5" fmla="*/ 446858 w 2234290"/>
              <a:gd name="connsiteY5" fmla="*/ 446858 h 893716"/>
              <a:gd name="connsiteX6" fmla="*/ 0 w 2234290"/>
              <a:gd name="connsiteY6" fmla="*/ 0 h 89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34290" h="893716">
                <a:moveTo>
                  <a:pt x="0" y="0"/>
                </a:moveTo>
                <a:lnTo>
                  <a:pt x="1787432" y="0"/>
                </a:lnTo>
                <a:lnTo>
                  <a:pt x="2234290" y="446858"/>
                </a:lnTo>
                <a:lnTo>
                  <a:pt x="1787432" y="893716"/>
                </a:lnTo>
                <a:lnTo>
                  <a:pt x="0" y="893716"/>
                </a:lnTo>
                <a:lnTo>
                  <a:pt x="446858" y="44685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8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shade val="8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21211" tIns="12700" rIns="595811" bIns="12700" numCol="1" spcCol="1270" anchor="ctr" anchorCtr="0">
            <a:noAutofit/>
          </a:bodyPr>
          <a:lstStyle/>
          <a:p>
            <a:pPr algn="ctr" defTabSz="888978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400" b="1" dirty="0">
                <a:solidFill>
                  <a:prstClr val="white"/>
                </a:solidFill>
                <a:latin typeface="Calibri" panose="020F0502020204030204" pitchFamily="34" charset="0"/>
              </a:rPr>
              <a:t>  Cross-jurisdictional scale without mass</a:t>
            </a:r>
            <a:endParaRPr lang="en-GB" sz="2400" b="1" dirty="0">
              <a:solidFill>
                <a:prstClr val="white"/>
              </a:solidFill>
            </a:endParaRPr>
          </a:p>
        </p:txBody>
      </p:sp>
      <p:sp>
        <p:nvSpPr>
          <p:cNvPr id="9" name="Freeform 8"/>
          <p:cNvSpPr/>
          <p:nvPr/>
        </p:nvSpPr>
        <p:spPr>
          <a:xfrm>
            <a:off x="47328" y="4143236"/>
            <a:ext cx="4439467" cy="1191621"/>
          </a:xfrm>
          <a:custGeom>
            <a:avLst/>
            <a:gdLst>
              <a:gd name="connsiteX0" fmla="*/ 0 w 2234290"/>
              <a:gd name="connsiteY0" fmla="*/ 0 h 893716"/>
              <a:gd name="connsiteX1" fmla="*/ 1787432 w 2234290"/>
              <a:gd name="connsiteY1" fmla="*/ 0 h 893716"/>
              <a:gd name="connsiteX2" fmla="*/ 2234290 w 2234290"/>
              <a:gd name="connsiteY2" fmla="*/ 446858 h 893716"/>
              <a:gd name="connsiteX3" fmla="*/ 1787432 w 2234290"/>
              <a:gd name="connsiteY3" fmla="*/ 893716 h 893716"/>
              <a:gd name="connsiteX4" fmla="*/ 0 w 2234290"/>
              <a:gd name="connsiteY4" fmla="*/ 893716 h 893716"/>
              <a:gd name="connsiteX5" fmla="*/ 446858 w 2234290"/>
              <a:gd name="connsiteY5" fmla="*/ 446858 h 893716"/>
              <a:gd name="connsiteX6" fmla="*/ 0 w 2234290"/>
              <a:gd name="connsiteY6" fmla="*/ 0 h 89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34290" h="893716">
                <a:moveTo>
                  <a:pt x="0" y="0"/>
                </a:moveTo>
                <a:lnTo>
                  <a:pt x="1787432" y="0"/>
                </a:lnTo>
                <a:lnTo>
                  <a:pt x="2234290" y="446858"/>
                </a:lnTo>
                <a:lnTo>
                  <a:pt x="1787432" y="893716"/>
                </a:lnTo>
                <a:lnTo>
                  <a:pt x="0" y="893716"/>
                </a:lnTo>
                <a:lnTo>
                  <a:pt x="446858" y="44685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80000"/>
              <a:hueOff val="153123"/>
              <a:satOff val="-2196"/>
              <a:lumOff val="12807"/>
              <a:alphaOff val="0"/>
            </a:schemeClr>
          </a:fillRef>
          <a:effectRef idx="0">
            <a:schemeClr val="accent1">
              <a:shade val="80000"/>
              <a:hueOff val="153123"/>
              <a:satOff val="-2196"/>
              <a:lumOff val="12807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21211" tIns="12700" rIns="595811" bIns="12700" numCol="1" spcCol="1270" anchor="ctr" anchorCtr="0">
            <a:noAutofit/>
          </a:bodyPr>
          <a:lstStyle/>
          <a:p>
            <a:pPr algn="ctr" defTabSz="888978">
              <a:lnSpc>
                <a:spcPct val="90000"/>
              </a:lnSpc>
              <a:spcBef>
                <a:spcPct val="0"/>
              </a:spcBef>
            </a:pPr>
            <a:r>
              <a:rPr lang="en-GB" sz="2400" b="1" dirty="0">
                <a:solidFill>
                  <a:prstClr val="white"/>
                </a:solidFill>
                <a:latin typeface="Calibri" panose="020F0502020204030204" pitchFamily="34" charset="0"/>
              </a:rPr>
              <a:t>Reliance on </a:t>
            </a:r>
          </a:p>
          <a:p>
            <a:pPr algn="ctr" defTabSz="888978">
              <a:lnSpc>
                <a:spcPct val="90000"/>
              </a:lnSpc>
              <a:spcBef>
                <a:spcPct val="0"/>
              </a:spcBef>
            </a:pPr>
            <a:r>
              <a:rPr lang="en-GB" sz="2400" b="1" dirty="0">
                <a:solidFill>
                  <a:prstClr val="white"/>
                </a:solidFill>
                <a:latin typeface="Calibri" panose="020F0502020204030204" pitchFamily="34" charset="0"/>
              </a:rPr>
              <a:t>intangible assets</a:t>
            </a:r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13" name="Freeform 12"/>
          <p:cNvSpPr/>
          <p:nvPr/>
        </p:nvSpPr>
        <p:spPr>
          <a:xfrm>
            <a:off x="47328" y="5501684"/>
            <a:ext cx="4439467" cy="1191621"/>
          </a:xfrm>
          <a:custGeom>
            <a:avLst/>
            <a:gdLst>
              <a:gd name="connsiteX0" fmla="*/ 0 w 2234290"/>
              <a:gd name="connsiteY0" fmla="*/ 0 h 893716"/>
              <a:gd name="connsiteX1" fmla="*/ 1787432 w 2234290"/>
              <a:gd name="connsiteY1" fmla="*/ 0 h 893716"/>
              <a:gd name="connsiteX2" fmla="*/ 2234290 w 2234290"/>
              <a:gd name="connsiteY2" fmla="*/ 446858 h 893716"/>
              <a:gd name="connsiteX3" fmla="*/ 1787432 w 2234290"/>
              <a:gd name="connsiteY3" fmla="*/ 893716 h 893716"/>
              <a:gd name="connsiteX4" fmla="*/ 0 w 2234290"/>
              <a:gd name="connsiteY4" fmla="*/ 893716 h 893716"/>
              <a:gd name="connsiteX5" fmla="*/ 446858 w 2234290"/>
              <a:gd name="connsiteY5" fmla="*/ 446858 h 893716"/>
              <a:gd name="connsiteX6" fmla="*/ 0 w 2234290"/>
              <a:gd name="connsiteY6" fmla="*/ 0 h 89371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234290" h="893716">
                <a:moveTo>
                  <a:pt x="0" y="0"/>
                </a:moveTo>
                <a:lnTo>
                  <a:pt x="1787432" y="0"/>
                </a:lnTo>
                <a:lnTo>
                  <a:pt x="2234290" y="446858"/>
                </a:lnTo>
                <a:lnTo>
                  <a:pt x="1787432" y="893716"/>
                </a:lnTo>
                <a:lnTo>
                  <a:pt x="0" y="893716"/>
                </a:lnTo>
                <a:lnTo>
                  <a:pt x="446858" y="446858"/>
                </a:lnTo>
                <a:lnTo>
                  <a:pt x="0" y="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shade val="80000"/>
              <a:hueOff val="306246"/>
              <a:satOff val="-4392"/>
              <a:lumOff val="25615"/>
              <a:alphaOff val="0"/>
            </a:schemeClr>
          </a:fillRef>
          <a:effectRef idx="0">
            <a:schemeClr val="accent1">
              <a:shade val="80000"/>
              <a:hueOff val="306246"/>
              <a:satOff val="-4392"/>
              <a:lumOff val="25615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621211" tIns="12700" rIns="595811" bIns="12700" numCol="1" spcCol="1270" anchor="ctr" anchorCtr="0">
            <a:noAutofit/>
          </a:bodyPr>
          <a:lstStyle/>
          <a:p>
            <a:pPr algn="ctr" defTabSz="888978">
              <a:lnSpc>
                <a:spcPct val="90000"/>
              </a:lnSpc>
              <a:spcBef>
                <a:spcPct val="0"/>
              </a:spcBef>
            </a:pPr>
            <a:r>
              <a:rPr lang="en-GB" sz="2400" b="1" dirty="0">
                <a:solidFill>
                  <a:prstClr val="white"/>
                </a:solidFill>
                <a:latin typeface="Calibri" panose="020F0502020204030204" pitchFamily="34" charset="0"/>
              </a:rPr>
              <a:t>Data and </a:t>
            </a:r>
          </a:p>
          <a:p>
            <a:pPr algn="ctr" defTabSz="888978">
              <a:lnSpc>
                <a:spcPct val="90000"/>
              </a:lnSpc>
              <a:spcBef>
                <a:spcPct val="0"/>
              </a:spcBef>
            </a:pPr>
            <a:r>
              <a:rPr lang="en-GB" sz="2400" b="1" dirty="0">
                <a:solidFill>
                  <a:prstClr val="white"/>
                </a:solidFill>
                <a:latin typeface="Calibri" panose="020F0502020204030204" pitchFamily="34" charset="0"/>
              </a:rPr>
              <a:t>user participation</a:t>
            </a:r>
            <a:endParaRPr lang="en-GB" sz="2400" dirty="0">
              <a:solidFill>
                <a:prstClr val="white"/>
              </a:solidFill>
            </a:endParaRPr>
          </a:p>
        </p:txBody>
      </p:sp>
      <p:sp>
        <p:nvSpPr>
          <p:cNvPr id="21" name="Rounded Rectangle 20"/>
          <p:cNvSpPr/>
          <p:nvPr/>
        </p:nvSpPr>
        <p:spPr>
          <a:xfrm>
            <a:off x="4271797" y="2660915"/>
            <a:ext cx="4032000" cy="1296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83722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67" b="1" i="1" dirty="0">
                <a:solidFill>
                  <a:srgbClr val="727272"/>
                </a:solidFill>
              </a:rPr>
              <a:t>Impact on the distribution of taxing rights </a:t>
            </a:r>
            <a:endParaRPr lang="en-GB" sz="1867" b="1" i="1" dirty="0">
              <a:solidFill>
                <a:srgbClr val="727272"/>
              </a:solidFill>
            </a:endParaRPr>
          </a:p>
        </p:txBody>
      </p:sp>
      <p:sp>
        <p:nvSpPr>
          <p:cNvPr id="22" name="Rounded Rectangle 21"/>
          <p:cNvSpPr/>
          <p:nvPr/>
        </p:nvSpPr>
        <p:spPr>
          <a:xfrm>
            <a:off x="8352672" y="2660915"/>
            <a:ext cx="3792000" cy="12960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83722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67" i="1" dirty="0">
                <a:solidFill>
                  <a:srgbClr val="727272"/>
                </a:solidFill>
              </a:rPr>
              <a:t>e.g., increasing share of profits from cross-border activities not taxed in market jurisdiction?</a:t>
            </a:r>
            <a:endParaRPr lang="en-GB" sz="1867" i="1" dirty="0">
              <a:solidFill>
                <a:srgbClr val="727272"/>
              </a:solidFill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4271797" y="4053213"/>
            <a:ext cx="4032000" cy="1296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83722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67" b="1" i="1" dirty="0">
                <a:solidFill>
                  <a:srgbClr val="727272"/>
                </a:solidFill>
              </a:rPr>
              <a:t>Mobility of key profit allocation factors, and difficulty to determine ownership/management </a:t>
            </a:r>
            <a:endParaRPr lang="en-GB" sz="1867" b="1" i="1" dirty="0">
              <a:solidFill>
                <a:srgbClr val="727272"/>
              </a:solidFill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8352672" y="4053213"/>
            <a:ext cx="3792000" cy="12960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83722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67" i="1" dirty="0">
                <a:solidFill>
                  <a:srgbClr val="727272"/>
                </a:solidFill>
              </a:rPr>
              <a:t>e.g., increasing share of profits can easily be shifted around within an MNE group with  limited changes in functions? </a:t>
            </a:r>
            <a:endParaRPr lang="en-GB" sz="1867" i="1" dirty="0">
              <a:solidFill>
                <a:srgbClr val="727272"/>
              </a:solidFill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271797" y="5493373"/>
            <a:ext cx="4032000" cy="1296000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83722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67" b="1" i="1" dirty="0">
                <a:solidFill>
                  <a:srgbClr val="727272"/>
                </a:solidFill>
              </a:rPr>
              <a:t>Potential new source/material contribution to value creation not captured by the current tax framework</a:t>
            </a:r>
            <a:endParaRPr lang="en-GB" sz="1867" b="1" i="1" dirty="0">
              <a:solidFill>
                <a:srgbClr val="727272"/>
              </a:solidFill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8352672" y="5493373"/>
            <a:ext cx="3792000" cy="1296000"/>
          </a:xfrm>
          <a:prstGeom prst="roundRect">
            <a:avLst/>
          </a:prstGeom>
          <a:solidFill>
            <a:schemeClr val="bg1">
              <a:lumMod val="95000"/>
            </a:schemeClr>
          </a:solidFill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83722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67" i="1" dirty="0">
                <a:solidFill>
                  <a:srgbClr val="727272"/>
                </a:solidFill>
              </a:rPr>
              <a:t>e.g., ability of business that exploits data and user-generated content to have little/no physical presence in jurisdiction of users?</a:t>
            </a:r>
            <a:endParaRPr lang="en-GB" sz="1867" i="1" dirty="0">
              <a:solidFill>
                <a:srgbClr val="72727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578611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5"/>
          <p:cNvSpPr>
            <a:spLocks noGrp="1"/>
          </p:cNvSpPr>
          <p:nvPr>
            <p:ph type="title"/>
          </p:nvPr>
        </p:nvSpPr>
        <p:spPr>
          <a:xfrm>
            <a:off x="1391478" y="164637"/>
            <a:ext cx="10273141" cy="1022400"/>
          </a:xfrm>
        </p:spPr>
        <p:txBody>
          <a:bodyPr/>
          <a:lstStyle/>
          <a:p>
            <a:r>
              <a:rPr lang="fr-FR" sz="3800" b="1" dirty="0" err="1" smtClean="0">
                <a:solidFill>
                  <a:srgbClr val="006299"/>
                </a:solidFill>
              </a:rPr>
              <a:t>Task</a:t>
            </a:r>
            <a:r>
              <a:rPr lang="fr-FR" sz="3800" b="1" dirty="0" smtClean="0">
                <a:solidFill>
                  <a:srgbClr val="006299"/>
                </a:solidFill>
              </a:rPr>
              <a:t> Force on the Digital </a:t>
            </a:r>
            <a:r>
              <a:rPr lang="fr-FR" sz="3800" b="1" dirty="0" err="1" smtClean="0">
                <a:solidFill>
                  <a:srgbClr val="006299"/>
                </a:solidFill>
              </a:rPr>
              <a:t>Economy</a:t>
            </a:r>
            <a:r>
              <a:rPr lang="fr-FR" sz="3800" b="1" dirty="0" smtClean="0">
                <a:solidFill>
                  <a:srgbClr val="006299"/>
                </a:solidFill>
              </a:rPr>
              <a:t> (TFDE)</a:t>
            </a:r>
            <a:endParaRPr lang="en-GB" sz="3800" b="1" dirty="0">
              <a:solidFill>
                <a:srgbClr val="006299"/>
              </a:solidFill>
            </a:endParaRPr>
          </a:p>
        </p:txBody>
      </p:sp>
      <p:pic>
        <p:nvPicPr>
          <p:cNvPr id="9" name="Picture 2" descr="Résultat de recherche d'images pour &quot;meeting OECD working party&quot;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208235" y="1988839"/>
            <a:ext cx="3841480" cy="31513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Freeform 3"/>
          <p:cNvSpPr/>
          <p:nvPr/>
        </p:nvSpPr>
        <p:spPr>
          <a:xfrm>
            <a:off x="623392" y="1479483"/>
            <a:ext cx="3264363" cy="1097359"/>
          </a:xfrm>
          <a:custGeom>
            <a:avLst/>
            <a:gdLst>
              <a:gd name="connsiteX0" fmla="*/ 0 w 1646039"/>
              <a:gd name="connsiteY0" fmla="*/ 82302 h 823019"/>
              <a:gd name="connsiteX1" fmla="*/ 82302 w 1646039"/>
              <a:gd name="connsiteY1" fmla="*/ 0 h 823019"/>
              <a:gd name="connsiteX2" fmla="*/ 1563737 w 1646039"/>
              <a:gd name="connsiteY2" fmla="*/ 0 h 823019"/>
              <a:gd name="connsiteX3" fmla="*/ 1646039 w 1646039"/>
              <a:gd name="connsiteY3" fmla="*/ 82302 h 823019"/>
              <a:gd name="connsiteX4" fmla="*/ 1646039 w 1646039"/>
              <a:gd name="connsiteY4" fmla="*/ 740717 h 823019"/>
              <a:gd name="connsiteX5" fmla="*/ 1563737 w 1646039"/>
              <a:gd name="connsiteY5" fmla="*/ 823019 h 823019"/>
              <a:gd name="connsiteX6" fmla="*/ 82302 w 1646039"/>
              <a:gd name="connsiteY6" fmla="*/ 823019 h 823019"/>
              <a:gd name="connsiteX7" fmla="*/ 0 w 1646039"/>
              <a:gd name="connsiteY7" fmla="*/ 740717 h 823019"/>
              <a:gd name="connsiteX8" fmla="*/ 0 w 1646039"/>
              <a:gd name="connsiteY8" fmla="*/ 82302 h 82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46039" h="823019">
                <a:moveTo>
                  <a:pt x="0" y="82302"/>
                </a:moveTo>
                <a:cubicBezTo>
                  <a:pt x="0" y="36848"/>
                  <a:pt x="36848" y="0"/>
                  <a:pt x="82302" y="0"/>
                </a:cubicBezTo>
                <a:lnTo>
                  <a:pt x="1563737" y="0"/>
                </a:lnTo>
                <a:cubicBezTo>
                  <a:pt x="1609191" y="0"/>
                  <a:pt x="1646039" y="36848"/>
                  <a:pt x="1646039" y="82302"/>
                </a:cubicBezTo>
                <a:lnTo>
                  <a:pt x="1646039" y="740717"/>
                </a:lnTo>
                <a:cubicBezTo>
                  <a:pt x="1646039" y="786171"/>
                  <a:pt x="1609191" y="823019"/>
                  <a:pt x="1563737" y="823019"/>
                </a:cubicBezTo>
                <a:lnTo>
                  <a:pt x="82302" y="823019"/>
                </a:lnTo>
                <a:cubicBezTo>
                  <a:pt x="36848" y="823019"/>
                  <a:pt x="0" y="786171"/>
                  <a:pt x="0" y="740717"/>
                </a:cubicBezTo>
                <a:lnTo>
                  <a:pt x="0" y="82302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shade val="5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2940" tIns="66007" rIns="82940" bIns="66007" numCol="1" spcCol="1270" anchor="ctr" anchorCtr="0">
            <a:noAutofit/>
          </a:bodyPr>
          <a:lstStyle/>
          <a:p>
            <a:pPr algn="ctr" defTabSz="11853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667" b="1" dirty="0"/>
              <a:t>Initial Mandate</a:t>
            </a:r>
          </a:p>
          <a:p>
            <a:pPr algn="ctr" defTabSz="11853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400" i="1" dirty="0"/>
              <a:t>(</a:t>
            </a:r>
            <a:r>
              <a:rPr lang="fr-FR" sz="2400" i="1" dirty="0" err="1"/>
              <a:t>September</a:t>
            </a:r>
            <a:r>
              <a:rPr lang="fr-FR" sz="2400" i="1" dirty="0"/>
              <a:t> 2013)</a:t>
            </a:r>
            <a:endParaRPr lang="en-GB" sz="2400" i="1" dirty="0"/>
          </a:p>
        </p:txBody>
      </p:sp>
      <p:sp>
        <p:nvSpPr>
          <p:cNvPr id="5" name="Freeform 4"/>
          <p:cNvSpPr/>
          <p:nvPr/>
        </p:nvSpPr>
        <p:spPr>
          <a:xfrm>
            <a:off x="2104528" y="2576843"/>
            <a:ext cx="241792" cy="82301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617264"/>
                </a:lnTo>
                <a:lnTo>
                  <a:pt x="164603" y="617264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7" name="Freeform 6"/>
          <p:cNvSpPr/>
          <p:nvPr/>
        </p:nvSpPr>
        <p:spPr>
          <a:xfrm>
            <a:off x="2324002" y="2660916"/>
            <a:ext cx="1563753" cy="1287627"/>
          </a:xfrm>
          <a:custGeom>
            <a:avLst/>
            <a:gdLst>
              <a:gd name="connsiteX0" fmla="*/ 0 w 1316831"/>
              <a:gd name="connsiteY0" fmla="*/ 82302 h 823019"/>
              <a:gd name="connsiteX1" fmla="*/ 82302 w 1316831"/>
              <a:gd name="connsiteY1" fmla="*/ 0 h 823019"/>
              <a:gd name="connsiteX2" fmla="*/ 1234529 w 1316831"/>
              <a:gd name="connsiteY2" fmla="*/ 0 h 823019"/>
              <a:gd name="connsiteX3" fmla="*/ 1316831 w 1316831"/>
              <a:gd name="connsiteY3" fmla="*/ 82302 h 823019"/>
              <a:gd name="connsiteX4" fmla="*/ 1316831 w 1316831"/>
              <a:gd name="connsiteY4" fmla="*/ 740717 h 823019"/>
              <a:gd name="connsiteX5" fmla="*/ 1234529 w 1316831"/>
              <a:gd name="connsiteY5" fmla="*/ 823019 h 823019"/>
              <a:gd name="connsiteX6" fmla="*/ 82302 w 1316831"/>
              <a:gd name="connsiteY6" fmla="*/ 823019 h 823019"/>
              <a:gd name="connsiteX7" fmla="*/ 0 w 1316831"/>
              <a:gd name="connsiteY7" fmla="*/ 740717 h 823019"/>
              <a:gd name="connsiteX8" fmla="*/ 0 w 1316831"/>
              <a:gd name="connsiteY8" fmla="*/ 82302 h 82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6831" h="823019">
                <a:moveTo>
                  <a:pt x="0" y="82302"/>
                </a:moveTo>
                <a:cubicBezTo>
                  <a:pt x="0" y="36848"/>
                  <a:pt x="36848" y="0"/>
                  <a:pt x="82302" y="0"/>
                </a:cubicBezTo>
                <a:lnTo>
                  <a:pt x="1234529" y="0"/>
                </a:lnTo>
                <a:cubicBezTo>
                  <a:pt x="1279983" y="0"/>
                  <a:pt x="1316831" y="36848"/>
                  <a:pt x="1316831" y="82302"/>
                </a:cubicBezTo>
                <a:lnTo>
                  <a:pt x="1316831" y="740717"/>
                </a:lnTo>
                <a:cubicBezTo>
                  <a:pt x="1316831" y="786171"/>
                  <a:pt x="1279983" y="823019"/>
                  <a:pt x="1234529" y="823019"/>
                </a:cubicBezTo>
                <a:lnTo>
                  <a:pt x="82302" y="823019"/>
                </a:lnTo>
                <a:cubicBezTo>
                  <a:pt x="36848" y="823019"/>
                  <a:pt x="0" y="786171"/>
                  <a:pt x="0" y="740717"/>
                </a:cubicBezTo>
                <a:lnTo>
                  <a:pt x="0" y="82302"/>
                </a:lnTo>
                <a:close/>
              </a:path>
            </a:pathLst>
          </a:cu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160" tIns="54153" rIns="65160" bIns="54153" numCol="1" spcCol="1270" anchor="ctr" anchorCtr="0">
            <a:noAutofit/>
          </a:bodyPr>
          <a:lstStyle/>
          <a:p>
            <a:pPr algn="ctr" defTabSz="77044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600" b="1" dirty="0" err="1"/>
              <a:t>Subsidiary</a:t>
            </a:r>
            <a:r>
              <a:rPr lang="fr-FR" sz="1600" b="1" dirty="0"/>
              <a:t> Body of the CFA </a:t>
            </a:r>
            <a:endParaRPr lang="en-GB" sz="1600" b="1" dirty="0"/>
          </a:p>
        </p:txBody>
      </p:sp>
      <p:sp>
        <p:nvSpPr>
          <p:cNvPr id="8" name="Freeform 7"/>
          <p:cNvSpPr/>
          <p:nvPr/>
        </p:nvSpPr>
        <p:spPr>
          <a:xfrm>
            <a:off x="2104528" y="2576843"/>
            <a:ext cx="241792" cy="219471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646039"/>
                </a:lnTo>
                <a:lnTo>
                  <a:pt x="164603" y="1646039"/>
                </a:lnTo>
              </a:path>
            </a:pathLst>
          </a:custGeom>
          <a:noFill/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rgbClr r="0" g="0" b="0"/>
          </a:lnRef>
          <a:fillRef idx="0">
            <a:scrgbClr r="0" g="0" b="0"/>
          </a:fillRef>
          <a:effectRef idx="0">
            <a:schemeClr val="accent1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Freeform 16"/>
          <p:cNvSpPr/>
          <p:nvPr/>
        </p:nvSpPr>
        <p:spPr>
          <a:xfrm>
            <a:off x="2324002" y="4032615"/>
            <a:ext cx="1563753" cy="1287627"/>
          </a:xfrm>
          <a:custGeom>
            <a:avLst/>
            <a:gdLst>
              <a:gd name="connsiteX0" fmla="*/ 0 w 1316831"/>
              <a:gd name="connsiteY0" fmla="*/ 82302 h 823019"/>
              <a:gd name="connsiteX1" fmla="*/ 82302 w 1316831"/>
              <a:gd name="connsiteY1" fmla="*/ 0 h 823019"/>
              <a:gd name="connsiteX2" fmla="*/ 1234529 w 1316831"/>
              <a:gd name="connsiteY2" fmla="*/ 0 h 823019"/>
              <a:gd name="connsiteX3" fmla="*/ 1316831 w 1316831"/>
              <a:gd name="connsiteY3" fmla="*/ 82302 h 823019"/>
              <a:gd name="connsiteX4" fmla="*/ 1316831 w 1316831"/>
              <a:gd name="connsiteY4" fmla="*/ 740717 h 823019"/>
              <a:gd name="connsiteX5" fmla="*/ 1234529 w 1316831"/>
              <a:gd name="connsiteY5" fmla="*/ 823019 h 823019"/>
              <a:gd name="connsiteX6" fmla="*/ 82302 w 1316831"/>
              <a:gd name="connsiteY6" fmla="*/ 823019 h 823019"/>
              <a:gd name="connsiteX7" fmla="*/ 0 w 1316831"/>
              <a:gd name="connsiteY7" fmla="*/ 740717 h 823019"/>
              <a:gd name="connsiteX8" fmla="*/ 0 w 1316831"/>
              <a:gd name="connsiteY8" fmla="*/ 82302 h 82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6831" h="823019">
                <a:moveTo>
                  <a:pt x="0" y="82302"/>
                </a:moveTo>
                <a:cubicBezTo>
                  <a:pt x="0" y="36848"/>
                  <a:pt x="36848" y="0"/>
                  <a:pt x="82302" y="0"/>
                </a:cubicBezTo>
                <a:lnTo>
                  <a:pt x="1234529" y="0"/>
                </a:lnTo>
                <a:cubicBezTo>
                  <a:pt x="1279983" y="0"/>
                  <a:pt x="1316831" y="36848"/>
                  <a:pt x="1316831" y="82302"/>
                </a:cubicBezTo>
                <a:lnTo>
                  <a:pt x="1316831" y="740717"/>
                </a:lnTo>
                <a:cubicBezTo>
                  <a:pt x="1316831" y="786171"/>
                  <a:pt x="1279983" y="823019"/>
                  <a:pt x="1234529" y="823019"/>
                </a:cubicBezTo>
                <a:lnTo>
                  <a:pt x="82302" y="823019"/>
                </a:lnTo>
                <a:cubicBezTo>
                  <a:pt x="36848" y="823019"/>
                  <a:pt x="0" y="786171"/>
                  <a:pt x="0" y="740717"/>
                </a:cubicBezTo>
                <a:lnTo>
                  <a:pt x="0" y="82302"/>
                </a:lnTo>
                <a:close/>
              </a:path>
            </a:pathLst>
          </a:cu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160" tIns="54153" rIns="65160" bIns="54153" numCol="1" spcCol="1270" anchor="ctr" anchorCtr="0">
            <a:noAutofit/>
          </a:bodyPr>
          <a:lstStyle/>
          <a:p>
            <a:pPr algn="ctr" defTabSz="77044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600" b="1" dirty="0" err="1"/>
              <a:t>Work</a:t>
            </a:r>
            <a:r>
              <a:rPr lang="fr-FR" sz="1600" b="1" dirty="0"/>
              <a:t> </a:t>
            </a:r>
            <a:r>
              <a:rPr lang="fr-FR" sz="1600" b="1" dirty="0" err="1"/>
              <a:t>mandated</a:t>
            </a:r>
            <a:r>
              <a:rPr lang="fr-FR" sz="1600" b="1" dirty="0"/>
              <a:t> by the Action Plan on BEPS (Action 1)</a:t>
            </a:r>
            <a:endParaRPr lang="en-GB" sz="1600" b="1" dirty="0"/>
          </a:p>
        </p:txBody>
      </p:sp>
      <p:sp>
        <p:nvSpPr>
          <p:cNvPr id="18" name="Freeform 17"/>
          <p:cNvSpPr/>
          <p:nvPr/>
        </p:nvSpPr>
        <p:spPr>
          <a:xfrm>
            <a:off x="2104528" y="2576844"/>
            <a:ext cx="241792" cy="3566417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74813"/>
                </a:lnTo>
                <a:lnTo>
                  <a:pt x="164603" y="2674813"/>
                </a:lnTo>
              </a:path>
            </a:pathLst>
          </a:custGeom>
          <a:noFill/>
        </p:spPr>
        <p:style>
          <a:lnRef idx="2">
            <a:schemeClr val="accent1">
              <a:tint val="9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9" name="Freeform 18"/>
          <p:cNvSpPr/>
          <p:nvPr/>
        </p:nvSpPr>
        <p:spPr>
          <a:xfrm>
            <a:off x="2324002" y="5404313"/>
            <a:ext cx="1563753" cy="1287627"/>
          </a:xfrm>
          <a:custGeom>
            <a:avLst/>
            <a:gdLst>
              <a:gd name="connsiteX0" fmla="*/ 0 w 1316831"/>
              <a:gd name="connsiteY0" fmla="*/ 82302 h 823019"/>
              <a:gd name="connsiteX1" fmla="*/ 82302 w 1316831"/>
              <a:gd name="connsiteY1" fmla="*/ 0 h 823019"/>
              <a:gd name="connsiteX2" fmla="*/ 1234529 w 1316831"/>
              <a:gd name="connsiteY2" fmla="*/ 0 h 823019"/>
              <a:gd name="connsiteX3" fmla="*/ 1316831 w 1316831"/>
              <a:gd name="connsiteY3" fmla="*/ 82302 h 823019"/>
              <a:gd name="connsiteX4" fmla="*/ 1316831 w 1316831"/>
              <a:gd name="connsiteY4" fmla="*/ 740717 h 823019"/>
              <a:gd name="connsiteX5" fmla="*/ 1234529 w 1316831"/>
              <a:gd name="connsiteY5" fmla="*/ 823019 h 823019"/>
              <a:gd name="connsiteX6" fmla="*/ 82302 w 1316831"/>
              <a:gd name="connsiteY6" fmla="*/ 823019 h 823019"/>
              <a:gd name="connsiteX7" fmla="*/ 0 w 1316831"/>
              <a:gd name="connsiteY7" fmla="*/ 740717 h 823019"/>
              <a:gd name="connsiteX8" fmla="*/ 0 w 1316831"/>
              <a:gd name="connsiteY8" fmla="*/ 82302 h 82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6831" h="823019">
                <a:moveTo>
                  <a:pt x="0" y="82302"/>
                </a:moveTo>
                <a:cubicBezTo>
                  <a:pt x="0" y="36848"/>
                  <a:pt x="36848" y="0"/>
                  <a:pt x="82302" y="0"/>
                </a:cubicBezTo>
                <a:lnTo>
                  <a:pt x="1234529" y="0"/>
                </a:lnTo>
                <a:cubicBezTo>
                  <a:pt x="1279983" y="0"/>
                  <a:pt x="1316831" y="36848"/>
                  <a:pt x="1316831" y="82302"/>
                </a:cubicBezTo>
                <a:lnTo>
                  <a:pt x="1316831" y="740717"/>
                </a:lnTo>
                <a:cubicBezTo>
                  <a:pt x="1316831" y="786171"/>
                  <a:pt x="1279983" y="823019"/>
                  <a:pt x="1234529" y="823019"/>
                </a:cubicBezTo>
                <a:lnTo>
                  <a:pt x="82302" y="823019"/>
                </a:lnTo>
                <a:cubicBezTo>
                  <a:pt x="36848" y="823019"/>
                  <a:pt x="0" y="786171"/>
                  <a:pt x="0" y="740717"/>
                </a:cubicBezTo>
                <a:lnTo>
                  <a:pt x="0" y="82302"/>
                </a:lnTo>
                <a:close/>
              </a:path>
            </a:pathLst>
          </a:custGeom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160" tIns="54153" rIns="65160" bIns="54153" numCol="1" spcCol="1270" anchor="ctr" anchorCtr="0">
            <a:noAutofit/>
          </a:bodyPr>
          <a:lstStyle/>
          <a:p>
            <a:pPr algn="ctr" defTabSz="77044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600" b="1" dirty="0"/>
              <a:t>BEPS Action 1 Report </a:t>
            </a:r>
            <a:r>
              <a:rPr lang="fr-FR" sz="1600" b="1" dirty="0" err="1"/>
              <a:t>delivered</a:t>
            </a:r>
            <a:r>
              <a:rPr lang="fr-FR" sz="1600" b="1" dirty="0"/>
              <a:t> in </a:t>
            </a:r>
            <a:r>
              <a:rPr lang="fr-FR" sz="1600" b="1" dirty="0" err="1"/>
              <a:t>October</a:t>
            </a:r>
            <a:r>
              <a:rPr lang="fr-FR" sz="1600" b="1" dirty="0"/>
              <a:t> 2015</a:t>
            </a:r>
            <a:endParaRPr lang="en-GB" sz="1600" b="1" dirty="0"/>
          </a:p>
        </p:txBody>
      </p:sp>
      <p:sp>
        <p:nvSpPr>
          <p:cNvPr id="20" name="Freeform 19"/>
          <p:cNvSpPr/>
          <p:nvPr/>
        </p:nvSpPr>
        <p:spPr>
          <a:xfrm>
            <a:off x="4655840" y="1479483"/>
            <a:ext cx="3264000" cy="1097359"/>
          </a:xfrm>
          <a:custGeom>
            <a:avLst/>
            <a:gdLst>
              <a:gd name="connsiteX0" fmla="*/ 0 w 1646039"/>
              <a:gd name="connsiteY0" fmla="*/ 82302 h 823019"/>
              <a:gd name="connsiteX1" fmla="*/ 82302 w 1646039"/>
              <a:gd name="connsiteY1" fmla="*/ 0 h 823019"/>
              <a:gd name="connsiteX2" fmla="*/ 1563737 w 1646039"/>
              <a:gd name="connsiteY2" fmla="*/ 0 h 823019"/>
              <a:gd name="connsiteX3" fmla="*/ 1646039 w 1646039"/>
              <a:gd name="connsiteY3" fmla="*/ 82302 h 823019"/>
              <a:gd name="connsiteX4" fmla="*/ 1646039 w 1646039"/>
              <a:gd name="connsiteY4" fmla="*/ 740717 h 823019"/>
              <a:gd name="connsiteX5" fmla="*/ 1563737 w 1646039"/>
              <a:gd name="connsiteY5" fmla="*/ 823019 h 823019"/>
              <a:gd name="connsiteX6" fmla="*/ 82302 w 1646039"/>
              <a:gd name="connsiteY6" fmla="*/ 823019 h 823019"/>
              <a:gd name="connsiteX7" fmla="*/ 0 w 1646039"/>
              <a:gd name="connsiteY7" fmla="*/ 740717 h 823019"/>
              <a:gd name="connsiteX8" fmla="*/ 0 w 1646039"/>
              <a:gd name="connsiteY8" fmla="*/ 82302 h 82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646039" h="823019">
                <a:moveTo>
                  <a:pt x="0" y="82302"/>
                </a:moveTo>
                <a:cubicBezTo>
                  <a:pt x="0" y="36848"/>
                  <a:pt x="36848" y="0"/>
                  <a:pt x="82302" y="0"/>
                </a:cubicBezTo>
                <a:lnTo>
                  <a:pt x="1563737" y="0"/>
                </a:lnTo>
                <a:cubicBezTo>
                  <a:pt x="1609191" y="0"/>
                  <a:pt x="1646039" y="36848"/>
                  <a:pt x="1646039" y="82302"/>
                </a:cubicBezTo>
                <a:lnTo>
                  <a:pt x="1646039" y="740717"/>
                </a:lnTo>
                <a:cubicBezTo>
                  <a:pt x="1646039" y="786171"/>
                  <a:pt x="1609191" y="823019"/>
                  <a:pt x="1563737" y="823019"/>
                </a:cubicBezTo>
                <a:lnTo>
                  <a:pt x="82302" y="823019"/>
                </a:lnTo>
                <a:cubicBezTo>
                  <a:pt x="36848" y="823019"/>
                  <a:pt x="0" y="786171"/>
                  <a:pt x="0" y="740717"/>
                </a:cubicBezTo>
                <a:lnTo>
                  <a:pt x="0" y="82302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rgbClr r="0" g="0" b="0"/>
          </a:fillRef>
          <a:effectRef idx="0">
            <a:schemeClr val="accent1">
              <a:shade val="50000"/>
              <a:hueOff val="361437"/>
              <a:satOff val="-7560"/>
              <a:lumOff val="42063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82940" tIns="66007" rIns="82940" bIns="66007" numCol="1" spcCol="1270" anchor="ctr" anchorCtr="0">
            <a:noAutofit/>
          </a:bodyPr>
          <a:lstStyle/>
          <a:p>
            <a:pPr algn="ctr" defTabSz="11853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667" b="1" dirty="0"/>
              <a:t>New Mandate</a:t>
            </a:r>
          </a:p>
          <a:p>
            <a:pPr algn="ctr" defTabSz="11853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2400" i="1" dirty="0"/>
              <a:t>(</a:t>
            </a:r>
            <a:r>
              <a:rPr lang="fr-FR" sz="2400" i="1" dirty="0" err="1"/>
              <a:t>January</a:t>
            </a:r>
            <a:r>
              <a:rPr lang="fr-FR" sz="2400" i="1" dirty="0"/>
              <a:t> 2017)</a:t>
            </a:r>
            <a:endParaRPr lang="en-GB" sz="2400" i="1" dirty="0"/>
          </a:p>
        </p:txBody>
      </p:sp>
      <p:sp>
        <p:nvSpPr>
          <p:cNvPr id="21" name="Freeform 20"/>
          <p:cNvSpPr/>
          <p:nvPr/>
        </p:nvSpPr>
        <p:spPr>
          <a:xfrm>
            <a:off x="6109033" y="2559293"/>
            <a:ext cx="206775" cy="965719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617264"/>
                </a:lnTo>
                <a:lnTo>
                  <a:pt x="164603" y="617264"/>
                </a:lnTo>
              </a:path>
            </a:pathLst>
          </a:custGeom>
          <a:noFill/>
        </p:spPr>
        <p:style>
          <a:lnRef idx="2">
            <a:schemeClr val="accent1">
              <a:tint val="9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Freeform 21"/>
          <p:cNvSpPr/>
          <p:nvPr/>
        </p:nvSpPr>
        <p:spPr>
          <a:xfrm>
            <a:off x="6356088" y="2660917"/>
            <a:ext cx="1563753" cy="1287625"/>
          </a:xfrm>
          <a:custGeom>
            <a:avLst/>
            <a:gdLst>
              <a:gd name="connsiteX0" fmla="*/ 0 w 1316831"/>
              <a:gd name="connsiteY0" fmla="*/ 82302 h 823019"/>
              <a:gd name="connsiteX1" fmla="*/ 82302 w 1316831"/>
              <a:gd name="connsiteY1" fmla="*/ 0 h 823019"/>
              <a:gd name="connsiteX2" fmla="*/ 1234529 w 1316831"/>
              <a:gd name="connsiteY2" fmla="*/ 0 h 823019"/>
              <a:gd name="connsiteX3" fmla="*/ 1316831 w 1316831"/>
              <a:gd name="connsiteY3" fmla="*/ 82302 h 823019"/>
              <a:gd name="connsiteX4" fmla="*/ 1316831 w 1316831"/>
              <a:gd name="connsiteY4" fmla="*/ 740717 h 823019"/>
              <a:gd name="connsiteX5" fmla="*/ 1234529 w 1316831"/>
              <a:gd name="connsiteY5" fmla="*/ 823019 h 823019"/>
              <a:gd name="connsiteX6" fmla="*/ 82302 w 1316831"/>
              <a:gd name="connsiteY6" fmla="*/ 823019 h 823019"/>
              <a:gd name="connsiteX7" fmla="*/ 0 w 1316831"/>
              <a:gd name="connsiteY7" fmla="*/ 740717 h 823019"/>
              <a:gd name="connsiteX8" fmla="*/ 0 w 1316831"/>
              <a:gd name="connsiteY8" fmla="*/ 82302 h 82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6831" h="823019">
                <a:moveTo>
                  <a:pt x="0" y="82302"/>
                </a:moveTo>
                <a:cubicBezTo>
                  <a:pt x="0" y="36848"/>
                  <a:pt x="36848" y="0"/>
                  <a:pt x="82302" y="0"/>
                </a:cubicBezTo>
                <a:lnTo>
                  <a:pt x="1234529" y="0"/>
                </a:lnTo>
                <a:cubicBezTo>
                  <a:pt x="1279983" y="0"/>
                  <a:pt x="1316831" y="36848"/>
                  <a:pt x="1316831" y="82302"/>
                </a:cubicBezTo>
                <a:lnTo>
                  <a:pt x="1316831" y="740717"/>
                </a:lnTo>
                <a:cubicBezTo>
                  <a:pt x="1316831" y="786171"/>
                  <a:pt x="1279983" y="823019"/>
                  <a:pt x="1234529" y="823019"/>
                </a:cubicBezTo>
                <a:lnTo>
                  <a:pt x="82302" y="823019"/>
                </a:lnTo>
                <a:cubicBezTo>
                  <a:pt x="36848" y="823019"/>
                  <a:pt x="0" y="786171"/>
                  <a:pt x="0" y="740717"/>
                </a:cubicBezTo>
                <a:lnTo>
                  <a:pt x="0" y="82302"/>
                </a:lnTo>
                <a:close/>
              </a:path>
            </a:pathLst>
          </a:cu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160" tIns="54153" rIns="65160" bIns="54153" numCol="1" spcCol="1270" anchor="ctr" anchorCtr="0">
            <a:noAutofit/>
          </a:bodyPr>
          <a:lstStyle/>
          <a:p>
            <a:pPr algn="ctr" defTabSz="77044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600" b="1" dirty="0" err="1"/>
              <a:t>Subsidiary</a:t>
            </a:r>
            <a:r>
              <a:rPr lang="fr-FR" sz="1600" b="1" dirty="0"/>
              <a:t> Body of the Inclusive Framework on BEPS (IF)</a:t>
            </a:r>
            <a:endParaRPr lang="en-GB" sz="1600" b="1" dirty="0"/>
          </a:p>
        </p:txBody>
      </p:sp>
      <p:sp>
        <p:nvSpPr>
          <p:cNvPr id="23" name="Freeform 22"/>
          <p:cNvSpPr/>
          <p:nvPr/>
        </p:nvSpPr>
        <p:spPr>
          <a:xfrm>
            <a:off x="6095638" y="2564905"/>
            <a:ext cx="206775" cy="2575252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1646039"/>
                </a:lnTo>
                <a:lnTo>
                  <a:pt x="164603" y="1646039"/>
                </a:lnTo>
              </a:path>
            </a:pathLst>
          </a:custGeom>
          <a:noFill/>
        </p:spPr>
        <p:style>
          <a:lnRef idx="2">
            <a:schemeClr val="accent1">
              <a:tint val="9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4" name="Freeform 23"/>
          <p:cNvSpPr/>
          <p:nvPr/>
        </p:nvSpPr>
        <p:spPr>
          <a:xfrm>
            <a:off x="6356088" y="4032616"/>
            <a:ext cx="1563753" cy="1287625"/>
          </a:xfrm>
          <a:custGeom>
            <a:avLst/>
            <a:gdLst>
              <a:gd name="connsiteX0" fmla="*/ 0 w 1316831"/>
              <a:gd name="connsiteY0" fmla="*/ 82302 h 823019"/>
              <a:gd name="connsiteX1" fmla="*/ 82302 w 1316831"/>
              <a:gd name="connsiteY1" fmla="*/ 0 h 823019"/>
              <a:gd name="connsiteX2" fmla="*/ 1234529 w 1316831"/>
              <a:gd name="connsiteY2" fmla="*/ 0 h 823019"/>
              <a:gd name="connsiteX3" fmla="*/ 1316831 w 1316831"/>
              <a:gd name="connsiteY3" fmla="*/ 82302 h 823019"/>
              <a:gd name="connsiteX4" fmla="*/ 1316831 w 1316831"/>
              <a:gd name="connsiteY4" fmla="*/ 740717 h 823019"/>
              <a:gd name="connsiteX5" fmla="*/ 1234529 w 1316831"/>
              <a:gd name="connsiteY5" fmla="*/ 823019 h 823019"/>
              <a:gd name="connsiteX6" fmla="*/ 82302 w 1316831"/>
              <a:gd name="connsiteY6" fmla="*/ 823019 h 823019"/>
              <a:gd name="connsiteX7" fmla="*/ 0 w 1316831"/>
              <a:gd name="connsiteY7" fmla="*/ 740717 h 823019"/>
              <a:gd name="connsiteX8" fmla="*/ 0 w 1316831"/>
              <a:gd name="connsiteY8" fmla="*/ 82302 h 82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6831" h="823019">
                <a:moveTo>
                  <a:pt x="0" y="82302"/>
                </a:moveTo>
                <a:cubicBezTo>
                  <a:pt x="0" y="36848"/>
                  <a:pt x="36848" y="0"/>
                  <a:pt x="82302" y="0"/>
                </a:cubicBezTo>
                <a:lnTo>
                  <a:pt x="1234529" y="0"/>
                </a:lnTo>
                <a:cubicBezTo>
                  <a:pt x="1279983" y="0"/>
                  <a:pt x="1316831" y="36848"/>
                  <a:pt x="1316831" y="82302"/>
                </a:cubicBezTo>
                <a:lnTo>
                  <a:pt x="1316831" y="740717"/>
                </a:lnTo>
                <a:cubicBezTo>
                  <a:pt x="1316831" y="786171"/>
                  <a:pt x="1279983" y="823019"/>
                  <a:pt x="1234529" y="823019"/>
                </a:cubicBezTo>
                <a:lnTo>
                  <a:pt x="82302" y="823019"/>
                </a:lnTo>
                <a:cubicBezTo>
                  <a:pt x="36848" y="823019"/>
                  <a:pt x="0" y="786171"/>
                  <a:pt x="0" y="740717"/>
                </a:cubicBezTo>
                <a:lnTo>
                  <a:pt x="0" y="82302"/>
                </a:lnTo>
                <a:close/>
              </a:path>
            </a:pathLst>
          </a:cu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160" tIns="54153" rIns="65160" bIns="54153" numCol="1" spcCol="1270" anchor="ctr" anchorCtr="0">
            <a:noAutofit/>
          </a:bodyPr>
          <a:lstStyle/>
          <a:p>
            <a:pPr algn="ctr" defTabSz="77044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600" b="1" dirty="0" err="1"/>
              <a:t>Follow</a:t>
            </a:r>
            <a:r>
              <a:rPr lang="fr-FR" sz="1600" b="1" dirty="0"/>
              <a:t>-up </a:t>
            </a:r>
            <a:r>
              <a:rPr lang="fr-FR" sz="1600" b="1" dirty="0" err="1"/>
              <a:t>work</a:t>
            </a:r>
            <a:r>
              <a:rPr lang="fr-FR" sz="1600" b="1" dirty="0"/>
              <a:t> </a:t>
            </a:r>
            <a:r>
              <a:rPr lang="fr-FR" sz="1600" b="1" dirty="0" err="1"/>
              <a:t>mandated</a:t>
            </a:r>
            <a:r>
              <a:rPr lang="fr-FR" sz="1600" b="1" dirty="0"/>
              <a:t> by BEPS Action 1 Report</a:t>
            </a:r>
            <a:endParaRPr lang="en-GB" sz="1600" b="1" dirty="0"/>
          </a:p>
        </p:txBody>
      </p:sp>
      <p:sp>
        <p:nvSpPr>
          <p:cNvPr id="25" name="Freeform 24"/>
          <p:cNvSpPr/>
          <p:nvPr/>
        </p:nvSpPr>
        <p:spPr>
          <a:xfrm>
            <a:off x="6095638" y="2576841"/>
            <a:ext cx="206775" cy="3566420"/>
          </a:xfrm>
          <a:custGeom>
            <a:avLst/>
            <a:gdLst/>
            <a:ahLst/>
            <a:cxnLst/>
            <a:rect l="0" t="0" r="0" b="0"/>
            <a:pathLst>
              <a:path>
                <a:moveTo>
                  <a:pt x="0" y="0"/>
                </a:moveTo>
                <a:lnTo>
                  <a:pt x="0" y="2674813"/>
                </a:lnTo>
                <a:lnTo>
                  <a:pt x="164603" y="2674813"/>
                </a:lnTo>
              </a:path>
            </a:pathLst>
          </a:custGeom>
          <a:noFill/>
        </p:spPr>
        <p:style>
          <a:lnRef idx="2">
            <a:schemeClr val="accent1">
              <a:tint val="90000"/>
              <a:hueOff val="0"/>
              <a:satOff val="0"/>
              <a:lumOff val="0"/>
              <a:alphaOff val="0"/>
            </a:schemeClr>
          </a:lnRef>
          <a:fillRef idx="0">
            <a:scrgbClr r="0" g="0" b="0"/>
          </a:fillRef>
          <a:effectRef idx="0">
            <a:schemeClr val="accent1">
              <a:tint val="90000"/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6" name="Freeform 25"/>
          <p:cNvSpPr/>
          <p:nvPr/>
        </p:nvSpPr>
        <p:spPr>
          <a:xfrm>
            <a:off x="6356088" y="5404314"/>
            <a:ext cx="1563753" cy="1287625"/>
          </a:xfrm>
          <a:custGeom>
            <a:avLst/>
            <a:gdLst>
              <a:gd name="connsiteX0" fmla="*/ 0 w 1316831"/>
              <a:gd name="connsiteY0" fmla="*/ 82302 h 823019"/>
              <a:gd name="connsiteX1" fmla="*/ 82302 w 1316831"/>
              <a:gd name="connsiteY1" fmla="*/ 0 h 823019"/>
              <a:gd name="connsiteX2" fmla="*/ 1234529 w 1316831"/>
              <a:gd name="connsiteY2" fmla="*/ 0 h 823019"/>
              <a:gd name="connsiteX3" fmla="*/ 1316831 w 1316831"/>
              <a:gd name="connsiteY3" fmla="*/ 82302 h 823019"/>
              <a:gd name="connsiteX4" fmla="*/ 1316831 w 1316831"/>
              <a:gd name="connsiteY4" fmla="*/ 740717 h 823019"/>
              <a:gd name="connsiteX5" fmla="*/ 1234529 w 1316831"/>
              <a:gd name="connsiteY5" fmla="*/ 823019 h 823019"/>
              <a:gd name="connsiteX6" fmla="*/ 82302 w 1316831"/>
              <a:gd name="connsiteY6" fmla="*/ 823019 h 823019"/>
              <a:gd name="connsiteX7" fmla="*/ 0 w 1316831"/>
              <a:gd name="connsiteY7" fmla="*/ 740717 h 823019"/>
              <a:gd name="connsiteX8" fmla="*/ 0 w 1316831"/>
              <a:gd name="connsiteY8" fmla="*/ 82302 h 82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6831" h="823019">
                <a:moveTo>
                  <a:pt x="0" y="82302"/>
                </a:moveTo>
                <a:cubicBezTo>
                  <a:pt x="0" y="36848"/>
                  <a:pt x="36848" y="0"/>
                  <a:pt x="82302" y="0"/>
                </a:cubicBezTo>
                <a:lnTo>
                  <a:pt x="1234529" y="0"/>
                </a:lnTo>
                <a:cubicBezTo>
                  <a:pt x="1279983" y="0"/>
                  <a:pt x="1316831" y="36848"/>
                  <a:pt x="1316831" y="82302"/>
                </a:cubicBezTo>
                <a:lnTo>
                  <a:pt x="1316831" y="740717"/>
                </a:lnTo>
                <a:cubicBezTo>
                  <a:pt x="1316831" y="786171"/>
                  <a:pt x="1279983" y="823019"/>
                  <a:pt x="1234529" y="823019"/>
                </a:cubicBezTo>
                <a:lnTo>
                  <a:pt x="82302" y="823019"/>
                </a:lnTo>
                <a:cubicBezTo>
                  <a:pt x="36848" y="823019"/>
                  <a:pt x="0" y="786171"/>
                  <a:pt x="0" y="740717"/>
                </a:cubicBezTo>
                <a:lnTo>
                  <a:pt x="0" y="82302"/>
                </a:lnTo>
                <a:close/>
              </a:path>
            </a:pathLst>
          </a:custGeom>
          <a:ln>
            <a:solidFill>
              <a:schemeClr val="accent1">
                <a:lumMod val="75000"/>
              </a:schemeClr>
            </a:solidFill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160" tIns="54153" rIns="65160" bIns="54153" numCol="1" spcCol="1270" anchor="ctr" anchorCtr="0">
            <a:noAutofit/>
          </a:bodyPr>
          <a:lstStyle/>
          <a:p>
            <a:pPr algn="ctr" defTabSz="77044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600" b="1" dirty="0"/>
              <a:t>Interim Report </a:t>
            </a:r>
            <a:r>
              <a:rPr lang="fr-FR" sz="1600" b="1" dirty="0" err="1"/>
              <a:t>delivered</a:t>
            </a:r>
            <a:r>
              <a:rPr lang="fr-FR" sz="1600" b="1" dirty="0"/>
              <a:t> in March 2018</a:t>
            </a:r>
            <a:endParaRPr lang="en-GB" sz="1600" b="1" dirty="0"/>
          </a:p>
        </p:txBody>
      </p:sp>
      <p:pic>
        <p:nvPicPr>
          <p:cNvPr id="27" name="Picture 9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47328" y="3201104"/>
            <a:ext cx="1817176" cy="26281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6" name="Rounded Rectangle 35"/>
          <p:cNvSpPr/>
          <p:nvPr/>
        </p:nvSpPr>
        <p:spPr>
          <a:xfrm>
            <a:off x="8688288" y="1412775"/>
            <a:ext cx="2976331" cy="1565555"/>
          </a:xfrm>
          <a:prstGeom prst="round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fr-FR" sz="2667" b="1" dirty="0"/>
              <a:t>IF &amp; TFDE</a:t>
            </a:r>
          </a:p>
          <a:p>
            <a:pPr algn="ctr"/>
            <a:r>
              <a:rPr lang="en-US" sz="1867" dirty="0" smtClean="0"/>
              <a:t>More than 113 </a:t>
            </a:r>
            <a:r>
              <a:rPr lang="en-US" sz="1867" dirty="0"/>
              <a:t>jurisdictions working </a:t>
            </a:r>
            <a:r>
              <a:rPr lang="en-US" sz="1867" dirty="0" smtClean="0"/>
              <a:t>together on </a:t>
            </a:r>
            <a:r>
              <a:rPr lang="en-US" sz="1867" dirty="0"/>
              <a:t>an equal footing</a:t>
            </a:r>
            <a:endParaRPr lang="en-GB" sz="1867" dirty="0"/>
          </a:p>
        </p:txBody>
      </p:sp>
      <p:pic>
        <p:nvPicPr>
          <p:cNvPr id="37" name="Picture 2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8500560" y="4293097"/>
            <a:ext cx="1723899" cy="230785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8" name="Freeform 37"/>
          <p:cNvSpPr/>
          <p:nvPr/>
        </p:nvSpPr>
        <p:spPr>
          <a:xfrm>
            <a:off x="6356088" y="5404313"/>
            <a:ext cx="1563753" cy="1287625"/>
          </a:xfrm>
          <a:custGeom>
            <a:avLst/>
            <a:gdLst>
              <a:gd name="connsiteX0" fmla="*/ 0 w 1316831"/>
              <a:gd name="connsiteY0" fmla="*/ 82302 h 823019"/>
              <a:gd name="connsiteX1" fmla="*/ 82302 w 1316831"/>
              <a:gd name="connsiteY1" fmla="*/ 0 h 823019"/>
              <a:gd name="connsiteX2" fmla="*/ 1234529 w 1316831"/>
              <a:gd name="connsiteY2" fmla="*/ 0 h 823019"/>
              <a:gd name="connsiteX3" fmla="*/ 1316831 w 1316831"/>
              <a:gd name="connsiteY3" fmla="*/ 82302 h 823019"/>
              <a:gd name="connsiteX4" fmla="*/ 1316831 w 1316831"/>
              <a:gd name="connsiteY4" fmla="*/ 740717 h 823019"/>
              <a:gd name="connsiteX5" fmla="*/ 1234529 w 1316831"/>
              <a:gd name="connsiteY5" fmla="*/ 823019 h 823019"/>
              <a:gd name="connsiteX6" fmla="*/ 82302 w 1316831"/>
              <a:gd name="connsiteY6" fmla="*/ 823019 h 823019"/>
              <a:gd name="connsiteX7" fmla="*/ 0 w 1316831"/>
              <a:gd name="connsiteY7" fmla="*/ 740717 h 823019"/>
              <a:gd name="connsiteX8" fmla="*/ 0 w 1316831"/>
              <a:gd name="connsiteY8" fmla="*/ 82302 h 82301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1316831" h="823019">
                <a:moveTo>
                  <a:pt x="0" y="82302"/>
                </a:moveTo>
                <a:cubicBezTo>
                  <a:pt x="0" y="36848"/>
                  <a:pt x="36848" y="0"/>
                  <a:pt x="82302" y="0"/>
                </a:cubicBezTo>
                <a:lnTo>
                  <a:pt x="1234529" y="0"/>
                </a:lnTo>
                <a:cubicBezTo>
                  <a:pt x="1279983" y="0"/>
                  <a:pt x="1316831" y="36848"/>
                  <a:pt x="1316831" y="82302"/>
                </a:cubicBezTo>
                <a:lnTo>
                  <a:pt x="1316831" y="740717"/>
                </a:lnTo>
                <a:cubicBezTo>
                  <a:pt x="1316831" y="786171"/>
                  <a:pt x="1279983" y="823019"/>
                  <a:pt x="1234529" y="823019"/>
                </a:cubicBezTo>
                <a:lnTo>
                  <a:pt x="82302" y="823019"/>
                </a:lnTo>
                <a:cubicBezTo>
                  <a:pt x="36848" y="823019"/>
                  <a:pt x="0" y="786171"/>
                  <a:pt x="0" y="740717"/>
                </a:cubicBezTo>
                <a:lnTo>
                  <a:pt x="0" y="82302"/>
                </a:lnTo>
                <a:close/>
              </a:path>
            </a:pathLst>
          </a:custGeom>
          <a:ln>
            <a:solidFill>
              <a:schemeClr val="accent1">
                <a:lumMod val="75000"/>
              </a:schemeClr>
            </a:solidFill>
            <a:prstDash val="dash"/>
          </a:ln>
        </p:spPr>
        <p:style>
          <a:lnRef idx="2">
            <a:scrgbClr r="0" g="0" b="0"/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65160" tIns="54153" rIns="65160" bIns="54153" numCol="1" spcCol="1270" anchor="ctr" anchorCtr="0">
            <a:noAutofit/>
          </a:bodyPr>
          <a:lstStyle/>
          <a:p>
            <a:pPr algn="ctr" defTabSz="770447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600" b="1" dirty="0"/>
              <a:t>Final Report by end 2020</a:t>
            </a:r>
            <a:endParaRPr lang="en-GB" sz="1600" b="1" dirty="0"/>
          </a:p>
        </p:txBody>
      </p:sp>
      <p:pic>
        <p:nvPicPr>
          <p:cNvPr id="40" name="Picture 2" descr="Cover"/>
          <p:cNvPicPr>
            <a:picLocks noChangeAspect="1" noChangeArrowheads="1"/>
          </p:cNvPicPr>
          <p:nvPr/>
        </p:nvPicPr>
        <p:blipFill>
          <a:blip r:embed="rId6" cstate="print"/>
          <a:srcRect/>
          <a:stretch>
            <a:fillRect/>
          </a:stretch>
        </p:blipFill>
        <p:spPr bwMode="auto">
          <a:xfrm>
            <a:off x="4079776" y="3201104"/>
            <a:ext cx="1828413" cy="2628163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xmlns="" val="15836614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0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10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45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 fmla="#ppt_w*sin(2.5*pi*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20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4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42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2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42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7" dur="1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42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2" dur="1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3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0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1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1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2" dur="1000" fill="hold"/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2" grpId="0" animBg="1"/>
      <p:bldP spid="24" grpId="0" animBg="1"/>
      <p:bldP spid="26" grpId="0" animBg="1"/>
      <p:bldP spid="26" grpId="1" animBg="1"/>
      <p:bldP spid="36" grpId="0" animBg="1"/>
      <p:bldP spid="3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39999" y="237600"/>
            <a:ext cx="10081441" cy="1022400"/>
          </a:xfrm>
        </p:spPr>
        <p:txBody>
          <a:bodyPr>
            <a:normAutofit/>
          </a:bodyPr>
          <a:lstStyle/>
          <a:p>
            <a:r>
              <a:rPr lang="en-GB" b="1" dirty="0" smtClean="0">
                <a:solidFill>
                  <a:srgbClr val="006299"/>
                </a:solidFill>
              </a:rPr>
              <a:t>Different Country Perspectives</a:t>
            </a:r>
            <a:endParaRPr lang="en-GB" b="1" dirty="0">
              <a:solidFill>
                <a:srgbClr val="006299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883840" y="1412777"/>
            <a:ext cx="10588757" cy="960107"/>
          </a:xfrm>
          <a:prstGeom prst="roundRect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1" tIns="128837" rIns="164397" bIns="128839" numCol="1" spcCol="1270" anchor="ctr" anchorCtr="0">
            <a:noAutofit/>
          </a:bodyPr>
          <a:lstStyle/>
          <a:p>
            <a:pPr marL="0" indent="0" algn="ctr">
              <a:buNone/>
            </a:pPr>
            <a:r>
              <a:rPr lang="en-GB" sz="2667" b="1" dirty="0">
                <a:latin typeface="+mn-lt"/>
              </a:rPr>
              <a:t>Broad spectrum of divergent countries’ views, that can </a:t>
            </a:r>
            <a:r>
              <a:rPr lang="en-US" sz="2667" b="1" dirty="0">
                <a:latin typeface="+mn-lt"/>
              </a:rPr>
              <a:t>generally be described as falling within three groups</a:t>
            </a:r>
            <a:endParaRPr lang="en-GB" sz="2667" b="1" dirty="0">
              <a:latin typeface="+mn-lt"/>
            </a:endParaRPr>
          </a:p>
        </p:txBody>
      </p:sp>
      <p:sp>
        <p:nvSpPr>
          <p:cNvPr id="4" name="Freeform 3"/>
          <p:cNvSpPr/>
          <p:nvPr/>
        </p:nvSpPr>
        <p:spPr>
          <a:xfrm>
            <a:off x="340225" y="3542530"/>
            <a:ext cx="3648000" cy="2766807"/>
          </a:xfrm>
          <a:custGeom>
            <a:avLst/>
            <a:gdLst>
              <a:gd name="connsiteX0" fmla="*/ 151893 w 2543492"/>
              <a:gd name="connsiteY0" fmla="*/ 0 h 1898663"/>
              <a:gd name="connsiteX1" fmla="*/ 2391599 w 2543492"/>
              <a:gd name="connsiteY1" fmla="*/ 0 h 1898663"/>
              <a:gd name="connsiteX2" fmla="*/ 2543492 w 2543492"/>
              <a:gd name="connsiteY2" fmla="*/ 151893 h 1898663"/>
              <a:gd name="connsiteX3" fmla="*/ 2543492 w 2543492"/>
              <a:gd name="connsiteY3" fmla="*/ 1898663 h 1898663"/>
              <a:gd name="connsiteX4" fmla="*/ 2543492 w 2543492"/>
              <a:gd name="connsiteY4" fmla="*/ 1898663 h 1898663"/>
              <a:gd name="connsiteX5" fmla="*/ 0 w 2543492"/>
              <a:gd name="connsiteY5" fmla="*/ 1898663 h 1898663"/>
              <a:gd name="connsiteX6" fmla="*/ 0 w 2543492"/>
              <a:gd name="connsiteY6" fmla="*/ 1898663 h 1898663"/>
              <a:gd name="connsiteX7" fmla="*/ 0 w 2543492"/>
              <a:gd name="connsiteY7" fmla="*/ 151893 h 1898663"/>
              <a:gd name="connsiteX8" fmla="*/ 151893 w 2543492"/>
              <a:gd name="connsiteY8" fmla="*/ 0 h 1898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43492" h="1898663">
                <a:moveTo>
                  <a:pt x="151893" y="0"/>
                </a:moveTo>
                <a:lnTo>
                  <a:pt x="2391599" y="0"/>
                </a:lnTo>
                <a:cubicBezTo>
                  <a:pt x="2475487" y="0"/>
                  <a:pt x="2543492" y="68005"/>
                  <a:pt x="2543492" y="151893"/>
                </a:cubicBezTo>
                <a:lnTo>
                  <a:pt x="2543492" y="1898663"/>
                </a:lnTo>
                <a:lnTo>
                  <a:pt x="2543492" y="1898663"/>
                </a:lnTo>
                <a:lnTo>
                  <a:pt x="0" y="1898663"/>
                </a:lnTo>
                <a:lnTo>
                  <a:pt x="0" y="1898663"/>
                </a:lnTo>
                <a:lnTo>
                  <a:pt x="0" y="151893"/>
                </a:lnTo>
                <a:cubicBezTo>
                  <a:pt x="0" y="68005"/>
                  <a:pt x="68005" y="0"/>
                  <a:pt x="151893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  <a:hueOff val="0"/>
              <a:satOff val="0"/>
              <a:lumOff val="0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331" tIns="125357" rIns="81331" bIns="22013" numCol="1" spcCol="1270" anchor="t" anchorCtr="0">
            <a:noAutofit/>
          </a:bodyPr>
          <a:lstStyle/>
          <a:p>
            <a:pPr marL="152396" lvl="1" indent="-152396" defTabSz="77044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n-US" sz="1733" i="1" dirty="0">
                <a:solidFill>
                  <a:srgbClr val="727272">
                    <a:hueOff val="0"/>
                    <a:satOff val="0"/>
                    <a:lumOff val="0"/>
                    <a:alphaOff val="0"/>
                  </a:srgbClr>
                </a:solidFill>
              </a:rPr>
              <a:t>Failure to take into consideration user-generated value in certain HDBs create misalignments between where profits are taxed and where value is created </a:t>
            </a:r>
            <a:endParaRPr lang="en-GB" sz="1733" dirty="0">
              <a:solidFill>
                <a:srgbClr val="727272">
                  <a:hueOff val="0"/>
                  <a:satOff val="0"/>
                  <a:lumOff val="0"/>
                  <a:alphaOff val="0"/>
                </a:srgbClr>
              </a:solidFill>
            </a:endParaRPr>
          </a:p>
          <a:p>
            <a:pPr marL="152396" lvl="1" indent="-152396" defTabSz="77044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n-US" sz="1733" i="1" dirty="0">
                <a:solidFill>
                  <a:srgbClr val="727272">
                    <a:hueOff val="0"/>
                    <a:satOff val="0"/>
                    <a:lumOff val="0"/>
                    <a:alphaOff val="0"/>
                  </a:srgbClr>
                </a:solidFill>
              </a:rPr>
              <a:t>This does not undermine the principles of the existing international tax framework</a:t>
            </a:r>
          </a:p>
          <a:p>
            <a:pPr marL="152396" lvl="1" indent="-152396" defTabSz="77044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n-US" sz="1733" i="1" dirty="0">
                <a:solidFill>
                  <a:srgbClr val="727272">
                    <a:hueOff val="0"/>
                    <a:satOff val="0"/>
                    <a:lumOff val="0"/>
                    <a:alphaOff val="0"/>
                  </a:srgbClr>
                </a:solidFill>
              </a:rPr>
              <a:t>Only targeted changes needed</a:t>
            </a:r>
            <a:endParaRPr lang="en-GB" sz="1733" i="1" dirty="0">
              <a:solidFill>
                <a:srgbClr val="727272">
                  <a:hueOff val="0"/>
                  <a:satOff val="0"/>
                  <a:lumOff val="0"/>
                  <a:alphaOff val="0"/>
                </a:srgbClr>
              </a:solidFill>
            </a:endParaRPr>
          </a:p>
        </p:txBody>
      </p:sp>
      <p:sp>
        <p:nvSpPr>
          <p:cNvPr id="12" name="Freeform 11"/>
          <p:cNvSpPr/>
          <p:nvPr/>
        </p:nvSpPr>
        <p:spPr>
          <a:xfrm>
            <a:off x="4305443" y="3542530"/>
            <a:ext cx="3648000" cy="2766807"/>
          </a:xfrm>
          <a:custGeom>
            <a:avLst/>
            <a:gdLst>
              <a:gd name="connsiteX0" fmla="*/ 151893 w 2543492"/>
              <a:gd name="connsiteY0" fmla="*/ 0 h 1898663"/>
              <a:gd name="connsiteX1" fmla="*/ 2391599 w 2543492"/>
              <a:gd name="connsiteY1" fmla="*/ 0 h 1898663"/>
              <a:gd name="connsiteX2" fmla="*/ 2543492 w 2543492"/>
              <a:gd name="connsiteY2" fmla="*/ 151893 h 1898663"/>
              <a:gd name="connsiteX3" fmla="*/ 2543492 w 2543492"/>
              <a:gd name="connsiteY3" fmla="*/ 1898663 h 1898663"/>
              <a:gd name="connsiteX4" fmla="*/ 2543492 w 2543492"/>
              <a:gd name="connsiteY4" fmla="*/ 1898663 h 1898663"/>
              <a:gd name="connsiteX5" fmla="*/ 0 w 2543492"/>
              <a:gd name="connsiteY5" fmla="*/ 1898663 h 1898663"/>
              <a:gd name="connsiteX6" fmla="*/ 0 w 2543492"/>
              <a:gd name="connsiteY6" fmla="*/ 1898663 h 1898663"/>
              <a:gd name="connsiteX7" fmla="*/ 0 w 2543492"/>
              <a:gd name="connsiteY7" fmla="*/ 151893 h 1898663"/>
              <a:gd name="connsiteX8" fmla="*/ 151893 w 2543492"/>
              <a:gd name="connsiteY8" fmla="*/ 0 h 1898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43492" h="1898663">
                <a:moveTo>
                  <a:pt x="151893" y="0"/>
                </a:moveTo>
                <a:lnTo>
                  <a:pt x="2391599" y="0"/>
                </a:lnTo>
                <a:cubicBezTo>
                  <a:pt x="2475487" y="0"/>
                  <a:pt x="2543492" y="68005"/>
                  <a:pt x="2543492" y="151893"/>
                </a:cubicBezTo>
                <a:lnTo>
                  <a:pt x="2543492" y="1898663"/>
                </a:lnTo>
                <a:lnTo>
                  <a:pt x="2543492" y="1898663"/>
                </a:lnTo>
                <a:lnTo>
                  <a:pt x="0" y="1898663"/>
                </a:lnTo>
                <a:lnTo>
                  <a:pt x="0" y="1898663"/>
                </a:lnTo>
                <a:lnTo>
                  <a:pt x="0" y="151893"/>
                </a:lnTo>
                <a:cubicBezTo>
                  <a:pt x="0" y="68005"/>
                  <a:pt x="68005" y="0"/>
                  <a:pt x="151893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  <a:hueOff val="240958"/>
              <a:satOff val="-5040"/>
              <a:lumOff val="28042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331" tIns="125357" rIns="81331" bIns="22013" numCol="1" spcCol="1270" anchor="t" anchorCtr="0">
            <a:noAutofit/>
          </a:bodyPr>
          <a:lstStyle/>
          <a:p>
            <a:pPr marL="152396" lvl="1" indent="-152396" defTabSz="77044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n-US" sz="1733" i="1" dirty="0" err="1">
                <a:solidFill>
                  <a:srgbClr val="727272">
                    <a:hueOff val="0"/>
                    <a:satOff val="0"/>
                    <a:lumOff val="0"/>
                    <a:alphaOff val="0"/>
                  </a:srgbClr>
                </a:solidFill>
              </a:rPr>
              <a:t>Digitalisation</a:t>
            </a:r>
            <a:r>
              <a:rPr lang="en-US" sz="1733" i="1" dirty="0">
                <a:solidFill>
                  <a:srgbClr val="727272">
                    <a:hueOff val="0"/>
                    <a:satOff val="0"/>
                    <a:lumOff val="0"/>
                    <a:alphaOff val="0"/>
                  </a:srgbClr>
                </a:solidFill>
              </a:rPr>
              <a:t> and </a:t>
            </a:r>
            <a:r>
              <a:rPr lang="en-US" sz="1733" i="1" dirty="0" err="1">
                <a:solidFill>
                  <a:srgbClr val="727272">
                    <a:hueOff val="0"/>
                    <a:satOff val="0"/>
                    <a:lumOff val="0"/>
                    <a:alphaOff val="0"/>
                  </a:srgbClr>
                </a:solidFill>
              </a:rPr>
              <a:t>globalisation</a:t>
            </a:r>
            <a:r>
              <a:rPr lang="en-US" sz="1733" i="1" dirty="0">
                <a:solidFill>
                  <a:srgbClr val="727272">
                    <a:hueOff val="0"/>
                    <a:satOff val="0"/>
                    <a:lumOff val="0"/>
                    <a:alphaOff val="0"/>
                  </a:srgbClr>
                </a:solidFill>
              </a:rPr>
              <a:t> pose challenges to the effectiveness of some basic concepts underlying the existing international tax framework (e.g. transfer pricing, PE definition)</a:t>
            </a:r>
          </a:p>
          <a:p>
            <a:pPr marL="152396" lvl="1" indent="-152396" defTabSz="77044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n-US" sz="1733" i="1" dirty="0">
                <a:solidFill>
                  <a:srgbClr val="727272">
                    <a:hueOff val="0"/>
                    <a:satOff val="0"/>
                    <a:lumOff val="0"/>
                    <a:alphaOff val="0"/>
                  </a:srgbClr>
                </a:solidFill>
              </a:rPr>
              <a:t>These challenges are not exclusive or specific to highly </a:t>
            </a:r>
            <a:r>
              <a:rPr lang="en-US" sz="1733" i="1" dirty="0" err="1">
                <a:solidFill>
                  <a:srgbClr val="727272">
                    <a:hueOff val="0"/>
                    <a:satOff val="0"/>
                    <a:lumOff val="0"/>
                    <a:alphaOff val="0"/>
                  </a:srgbClr>
                </a:solidFill>
              </a:rPr>
              <a:t>digitalised</a:t>
            </a:r>
            <a:r>
              <a:rPr lang="en-US" sz="1733" i="1" dirty="0">
                <a:solidFill>
                  <a:srgbClr val="727272">
                    <a:hueOff val="0"/>
                    <a:satOff val="0"/>
                    <a:lumOff val="0"/>
                    <a:alphaOff val="0"/>
                  </a:srgbClr>
                </a:solidFill>
              </a:rPr>
              <a:t> business models</a:t>
            </a:r>
            <a:endParaRPr lang="en-GB" sz="1733" dirty="0">
              <a:solidFill>
                <a:srgbClr val="727272">
                  <a:hueOff val="0"/>
                  <a:satOff val="0"/>
                  <a:lumOff val="0"/>
                  <a:alphaOff val="0"/>
                </a:srgbClr>
              </a:solidFill>
            </a:endParaRPr>
          </a:p>
        </p:txBody>
      </p:sp>
      <p:sp>
        <p:nvSpPr>
          <p:cNvPr id="15" name="Freeform 14"/>
          <p:cNvSpPr/>
          <p:nvPr/>
        </p:nvSpPr>
        <p:spPr>
          <a:xfrm>
            <a:off x="8270659" y="3542530"/>
            <a:ext cx="3648000" cy="2766807"/>
          </a:xfrm>
          <a:custGeom>
            <a:avLst/>
            <a:gdLst>
              <a:gd name="connsiteX0" fmla="*/ 151893 w 2543492"/>
              <a:gd name="connsiteY0" fmla="*/ 0 h 1898663"/>
              <a:gd name="connsiteX1" fmla="*/ 2391599 w 2543492"/>
              <a:gd name="connsiteY1" fmla="*/ 0 h 1898663"/>
              <a:gd name="connsiteX2" fmla="*/ 2543492 w 2543492"/>
              <a:gd name="connsiteY2" fmla="*/ 151893 h 1898663"/>
              <a:gd name="connsiteX3" fmla="*/ 2543492 w 2543492"/>
              <a:gd name="connsiteY3" fmla="*/ 1898663 h 1898663"/>
              <a:gd name="connsiteX4" fmla="*/ 2543492 w 2543492"/>
              <a:gd name="connsiteY4" fmla="*/ 1898663 h 1898663"/>
              <a:gd name="connsiteX5" fmla="*/ 0 w 2543492"/>
              <a:gd name="connsiteY5" fmla="*/ 1898663 h 1898663"/>
              <a:gd name="connsiteX6" fmla="*/ 0 w 2543492"/>
              <a:gd name="connsiteY6" fmla="*/ 1898663 h 1898663"/>
              <a:gd name="connsiteX7" fmla="*/ 0 w 2543492"/>
              <a:gd name="connsiteY7" fmla="*/ 151893 h 1898663"/>
              <a:gd name="connsiteX8" fmla="*/ 151893 w 2543492"/>
              <a:gd name="connsiteY8" fmla="*/ 0 h 189866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543492" h="1898663">
                <a:moveTo>
                  <a:pt x="151893" y="0"/>
                </a:moveTo>
                <a:lnTo>
                  <a:pt x="2391599" y="0"/>
                </a:lnTo>
                <a:cubicBezTo>
                  <a:pt x="2475487" y="0"/>
                  <a:pt x="2543492" y="68005"/>
                  <a:pt x="2543492" y="151893"/>
                </a:cubicBezTo>
                <a:lnTo>
                  <a:pt x="2543492" y="1898663"/>
                </a:lnTo>
                <a:lnTo>
                  <a:pt x="2543492" y="1898663"/>
                </a:lnTo>
                <a:lnTo>
                  <a:pt x="0" y="1898663"/>
                </a:lnTo>
                <a:lnTo>
                  <a:pt x="0" y="1898663"/>
                </a:lnTo>
                <a:lnTo>
                  <a:pt x="0" y="151893"/>
                </a:lnTo>
                <a:cubicBezTo>
                  <a:pt x="0" y="68005"/>
                  <a:pt x="68005" y="0"/>
                  <a:pt x="151893" y="0"/>
                </a:cubicBezTo>
                <a:close/>
              </a:path>
            </a:pathLst>
          </a:custGeom>
        </p:spPr>
        <p:style>
          <a:lnRef idx="2">
            <a:schemeClr val="accent1">
              <a:shade val="50000"/>
              <a:hueOff val="240958"/>
              <a:satOff val="-5040"/>
              <a:lumOff val="28042"/>
              <a:alphaOff val="0"/>
            </a:schemeClr>
          </a:lnRef>
          <a:fillRef idx="1">
            <a:schemeClr val="l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l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81331" tIns="125357" rIns="81331" bIns="22013" numCol="1" spcCol="1270" anchor="t" anchorCtr="0">
            <a:noAutofit/>
          </a:bodyPr>
          <a:lstStyle/>
          <a:p>
            <a:pPr marL="152396" lvl="1" indent="-152396" defTabSz="77044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n-US" sz="1733" i="1" dirty="0">
                <a:solidFill>
                  <a:srgbClr val="727272">
                    <a:hueOff val="0"/>
                    <a:satOff val="0"/>
                    <a:lumOff val="0"/>
                    <a:alphaOff val="0"/>
                  </a:srgbClr>
                </a:solidFill>
              </a:rPr>
              <a:t>BEPS measures have largely addressed double non-taxation, and more time is required to assess their full impact </a:t>
            </a:r>
          </a:p>
          <a:p>
            <a:pPr marL="152396" lvl="1" indent="-152396" defTabSz="770447">
              <a:lnSpc>
                <a:spcPct val="90000"/>
              </a:lnSpc>
              <a:spcBef>
                <a:spcPct val="0"/>
              </a:spcBef>
              <a:spcAft>
                <a:spcPct val="15000"/>
              </a:spcAft>
              <a:buFontTx/>
              <a:buChar char="••"/>
            </a:pPr>
            <a:r>
              <a:rPr lang="en-US" sz="1733" i="1" dirty="0">
                <a:solidFill>
                  <a:srgbClr val="727272">
                    <a:hueOff val="0"/>
                    <a:satOff val="0"/>
                    <a:lumOff val="0"/>
                    <a:alphaOff val="0"/>
                  </a:srgbClr>
                </a:solidFill>
              </a:rPr>
              <a:t>Generally satisfied with the existing tax system and do not currently see the need for any further reform</a:t>
            </a:r>
            <a:endParaRPr lang="en-GB" sz="1733" dirty="0">
              <a:solidFill>
                <a:srgbClr val="727272">
                  <a:hueOff val="0"/>
                  <a:satOff val="0"/>
                  <a:lumOff val="0"/>
                  <a:alphaOff val="0"/>
                </a:srgbClr>
              </a:solidFill>
            </a:endParaRPr>
          </a:p>
        </p:txBody>
      </p:sp>
      <p:sp>
        <p:nvSpPr>
          <p:cNvPr id="19" name="Left Arrow 18"/>
          <p:cNvSpPr/>
          <p:nvPr/>
        </p:nvSpPr>
        <p:spPr>
          <a:xfrm>
            <a:off x="1007435" y="2564905"/>
            <a:ext cx="5088565" cy="864096"/>
          </a:xfrm>
          <a:prstGeom prst="leftArrow">
            <a:avLst/>
          </a:prstGeom>
          <a:gradFill>
            <a:gsLst>
              <a:gs pos="0">
                <a:schemeClr val="accent4">
                  <a:lumMod val="75000"/>
                </a:schemeClr>
              </a:gs>
              <a:gs pos="100000">
                <a:schemeClr val="accent4">
                  <a:tint val="12000"/>
                  <a:satMod val="255000"/>
                </a:schemeClr>
              </a:gs>
              <a:gs pos="100000">
                <a:schemeClr val="accent4">
                  <a:tint val="45000"/>
                  <a:satMod val="25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400">
              <a:solidFill>
                <a:srgbClr val="727272"/>
              </a:solidFill>
            </a:endParaRPr>
          </a:p>
        </p:txBody>
      </p:sp>
      <p:sp>
        <p:nvSpPr>
          <p:cNvPr id="23" name="Left Arrow 22"/>
          <p:cNvSpPr/>
          <p:nvPr/>
        </p:nvSpPr>
        <p:spPr>
          <a:xfrm rot="10800000">
            <a:off x="6096534" y="2564905"/>
            <a:ext cx="5280053" cy="864096"/>
          </a:xfrm>
          <a:prstGeom prst="leftArrow">
            <a:avLst/>
          </a:prstGeom>
          <a:gradFill>
            <a:gsLst>
              <a:gs pos="0">
                <a:schemeClr val="accent6">
                  <a:lumMod val="75000"/>
                </a:schemeClr>
              </a:gs>
              <a:gs pos="100000">
                <a:schemeClr val="accent4">
                  <a:tint val="12000"/>
                  <a:satMod val="255000"/>
                </a:schemeClr>
              </a:gs>
              <a:gs pos="100000">
                <a:schemeClr val="accent4">
                  <a:lumMod val="20000"/>
                  <a:lumOff val="80000"/>
                </a:schemeClr>
              </a:gs>
            </a:gsLst>
          </a:gradFill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GB" sz="2400">
              <a:solidFill>
                <a:srgbClr val="727272"/>
              </a:solidFill>
            </a:endParaRPr>
          </a:p>
        </p:txBody>
      </p:sp>
      <p:sp>
        <p:nvSpPr>
          <p:cNvPr id="24" name="Freeform 23"/>
          <p:cNvSpPr/>
          <p:nvPr/>
        </p:nvSpPr>
        <p:spPr>
          <a:xfrm>
            <a:off x="335360" y="6021303"/>
            <a:ext cx="3648000" cy="768087"/>
          </a:xfrm>
          <a:custGeom>
            <a:avLst/>
            <a:gdLst>
              <a:gd name="connsiteX0" fmla="*/ 0 w 2588912"/>
              <a:gd name="connsiteY0" fmla="*/ 0 h 864000"/>
              <a:gd name="connsiteX1" fmla="*/ 2588912 w 2588912"/>
              <a:gd name="connsiteY1" fmla="*/ 0 h 864000"/>
              <a:gd name="connsiteX2" fmla="*/ 2588912 w 2588912"/>
              <a:gd name="connsiteY2" fmla="*/ 864000 h 864000"/>
              <a:gd name="connsiteX3" fmla="*/ 0 w 2588912"/>
              <a:gd name="connsiteY3" fmla="*/ 864000 h 864000"/>
              <a:gd name="connsiteX4" fmla="*/ 0 w 2588912"/>
              <a:gd name="connsiteY4" fmla="*/ 0 h 8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8912" h="864000">
                <a:moveTo>
                  <a:pt x="0" y="0"/>
                </a:moveTo>
                <a:lnTo>
                  <a:pt x="2588912" y="0"/>
                </a:lnTo>
                <a:lnTo>
                  <a:pt x="2588912" y="864000"/>
                </a:lnTo>
                <a:lnTo>
                  <a:pt x="0" y="864000"/>
                </a:lnTo>
                <a:lnTo>
                  <a:pt x="0" y="0"/>
                </a:lnTo>
                <a:close/>
              </a:path>
            </a:pathLst>
          </a:custGeom>
          <a:solidFill>
            <a:schemeClr val="tx2">
              <a:lumMod val="5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227584" tIns="130048" rIns="227584" bIns="130048" numCol="1" spcCol="1270" anchor="ctr" anchorCtr="0">
            <a:noAutofit/>
          </a:bodyPr>
          <a:lstStyle/>
          <a:p>
            <a:pPr algn="ctr" defTabSz="142236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667" b="1" dirty="0">
                <a:solidFill>
                  <a:prstClr val="white"/>
                </a:solidFill>
              </a:rPr>
              <a:t>First Group</a:t>
            </a:r>
          </a:p>
        </p:txBody>
      </p:sp>
      <p:sp>
        <p:nvSpPr>
          <p:cNvPr id="25" name="Freeform 24"/>
          <p:cNvSpPr/>
          <p:nvPr/>
        </p:nvSpPr>
        <p:spPr>
          <a:xfrm>
            <a:off x="4317196" y="6021303"/>
            <a:ext cx="3648000" cy="768087"/>
          </a:xfrm>
          <a:custGeom>
            <a:avLst/>
            <a:gdLst>
              <a:gd name="connsiteX0" fmla="*/ 0 w 2588912"/>
              <a:gd name="connsiteY0" fmla="*/ 0 h 864000"/>
              <a:gd name="connsiteX1" fmla="*/ 2588912 w 2588912"/>
              <a:gd name="connsiteY1" fmla="*/ 0 h 864000"/>
              <a:gd name="connsiteX2" fmla="*/ 2588912 w 2588912"/>
              <a:gd name="connsiteY2" fmla="*/ 864000 h 864000"/>
              <a:gd name="connsiteX3" fmla="*/ 0 w 2588912"/>
              <a:gd name="connsiteY3" fmla="*/ 864000 h 864000"/>
              <a:gd name="connsiteX4" fmla="*/ 0 w 2588912"/>
              <a:gd name="connsiteY4" fmla="*/ 0 h 8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8912" h="864000">
                <a:moveTo>
                  <a:pt x="0" y="0"/>
                </a:moveTo>
                <a:lnTo>
                  <a:pt x="2588912" y="0"/>
                </a:lnTo>
                <a:lnTo>
                  <a:pt x="2588912" y="864000"/>
                </a:lnTo>
                <a:lnTo>
                  <a:pt x="0" y="864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75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227584" tIns="130048" rIns="227584" bIns="130048" numCol="1" spcCol="1270" anchor="ctr" anchorCtr="0">
            <a:noAutofit/>
          </a:bodyPr>
          <a:lstStyle/>
          <a:p>
            <a:pPr algn="ctr" defTabSz="142236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667" b="1" dirty="0">
                <a:solidFill>
                  <a:prstClr val="white"/>
                </a:solidFill>
              </a:rPr>
              <a:t>Second Group</a:t>
            </a:r>
          </a:p>
        </p:txBody>
      </p:sp>
      <p:sp>
        <p:nvSpPr>
          <p:cNvPr id="28" name="Freeform 27"/>
          <p:cNvSpPr/>
          <p:nvPr/>
        </p:nvSpPr>
        <p:spPr>
          <a:xfrm>
            <a:off x="8253633" y="6021303"/>
            <a:ext cx="3648000" cy="768087"/>
          </a:xfrm>
          <a:custGeom>
            <a:avLst/>
            <a:gdLst>
              <a:gd name="connsiteX0" fmla="*/ 0 w 2588912"/>
              <a:gd name="connsiteY0" fmla="*/ 0 h 864000"/>
              <a:gd name="connsiteX1" fmla="*/ 2588912 w 2588912"/>
              <a:gd name="connsiteY1" fmla="*/ 0 h 864000"/>
              <a:gd name="connsiteX2" fmla="*/ 2588912 w 2588912"/>
              <a:gd name="connsiteY2" fmla="*/ 864000 h 864000"/>
              <a:gd name="connsiteX3" fmla="*/ 0 w 2588912"/>
              <a:gd name="connsiteY3" fmla="*/ 864000 h 864000"/>
              <a:gd name="connsiteX4" fmla="*/ 0 w 2588912"/>
              <a:gd name="connsiteY4" fmla="*/ 0 h 864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2588912" h="864000">
                <a:moveTo>
                  <a:pt x="0" y="0"/>
                </a:moveTo>
                <a:lnTo>
                  <a:pt x="2588912" y="0"/>
                </a:lnTo>
                <a:lnTo>
                  <a:pt x="2588912" y="864000"/>
                </a:lnTo>
                <a:lnTo>
                  <a:pt x="0" y="864000"/>
                </a:lnTo>
                <a:lnTo>
                  <a:pt x="0" y="0"/>
                </a:lnTo>
                <a:close/>
              </a:path>
            </a:pathLst>
          </a:custGeom>
          <a:solidFill>
            <a:schemeClr val="accent1">
              <a:lumMod val="60000"/>
              <a:lumOff val="40000"/>
            </a:schemeClr>
          </a:solidFill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spcFirstLastPara="0" vert="horz" wrap="square" lIns="227584" tIns="130048" rIns="227584" bIns="130048" numCol="1" spcCol="1270" anchor="ctr" anchorCtr="0">
            <a:noAutofit/>
          </a:bodyPr>
          <a:lstStyle/>
          <a:p>
            <a:pPr algn="ctr" defTabSz="142236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GB" sz="2667" b="1" dirty="0">
                <a:solidFill>
                  <a:prstClr val="white"/>
                </a:solidFill>
              </a:rPr>
              <a:t>Third Group</a:t>
            </a:r>
          </a:p>
        </p:txBody>
      </p:sp>
      <p:cxnSp>
        <p:nvCxnSpPr>
          <p:cNvPr id="21" name="Straight Connector 20"/>
          <p:cNvCxnSpPr/>
          <p:nvPr/>
        </p:nvCxnSpPr>
        <p:spPr>
          <a:xfrm>
            <a:off x="6096000" y="2660917"/>
            <a:ext cx="0" cy="672075"/>
          </a:xfrm>
          <a:prstGeom prst="line">
            <a:avLst/>
          </a:prstGeom>
          <a:ln>
            <a:solidFill>
              <a:schemeClr val="accent1">
                <a:lumMod val="75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2159563" y="2660917"/>
            <a:ext cx="0" cy="672075"/>
          </a:xfrm>
          <a:prstGeom prst="line">
            <a:avLst/>
          </a:prstGeom>
          <a:ln>
            <a:solidFill>
              <a:schemeClr val="tx2">
                <a:lumMod val="5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10128448" y="2660917"/>
            <a:ext cx="0" cy="672075"/>
          </a:xfrm>
          <a:prstGeom prst="line">
            <a:avLst/>
          </a:prstGeom>
          <a:ln>
            <a:solidFill>
              <a:schemeClr val="accent1">
                <a:lumMod val="60000"/>
                <a:lumOff val="40000"/>
              </a:schemeClr>
            </a:solidFill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16" name="Picture 2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812944" y="68626"/>
            <a:ext cx="1119969" cy="149935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xmlns="" val="21854844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GB" b="1" dirty="0">
                <a:solidFill>
                  <a:srgbClr val="006299"/>
                </a:solidFill>
              </a:rPr>
              <a:t>Review of the </a:t>
            </a:r>
            <a:r>
              <a:rPr lang="en-GB" b="1" dirty="0" smtClean="0">
                <a:solidFill>
                  <a:srgbClr val="006299"/>
                </a:solidFill>
              </a:rPr>
              <a:t>Key </a:t>
            </a:r>
            <a:r>
              <a:rPr lang="en-GB" b="1" dirty="0">
                <a:solidFill>
                  <a:srgbClr val="006299"/>
                </a:solidFill>
              </a:rPr>
              <a:t>C</a:t>
            </a:r>
            <a:r>
              <a:rPr lang="en-GB" b="1" dirty="0" smtClean="0">
                <a:solidFill>
                  <a:srgbClr val="006299"/>
                </a:solidFill>
              </a:rPr>
              <a:t>oncepts</a:t>
            </a:r>
            <a:endParaRPr lang="en-GB" b="1" dirty="0">
              <a:solidFill>
                <a:srgbClr val="006299"/>
              </a:solidFill>
            </a:endParaRPr>
          </a:p>
        </p:txBody>
      </p:sp>
      <p:sp>
        <p:nvSpPr>
          <p:cNvPr id="11" name="Content Placeholder 2"/>
          <p:cNvSpPr>
            <a:spLocks noGrp="1"/>
          </p:cNvSpPr>
          <p:nvPr>
            <p:ph idx="1"/>
          </p:nvPr>
        </p:nvSpPr>
        <p:spPr>
          <a:xfrm>
            <a:off x="1267883" y="1412777"/>
            <a:ext cx="10012693" cy="768084"/>
          </a:xfrm>
          <a:prstGeom prst="roundRect">
            <a:avLst/>
          </a:prstGeom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71121" tIns="128837" rIns="164397" bIns="128839" numCol="1" spcCol="1270" anchor="ctr" anchorCtr="0">
            <a:noAutofit/>
          </a:bodyPr>
          <a:lstStyle/>
          <a:p>
            <a:pPr marL="0" indent="0" algn="ctr">
              <a:buNone/>
            </a:pPr>
            <a:r>
              <a:rPr lang="en-GB" sz="3200" b="1" dirty="0">
                <a:latin typeface="+mn-lt"/>
              </a:rPr>
              <a:t>Commitment of the members of the IF to…</a:t>
            </a:r>
          </a:p>
        </p:txBody>
      </p:sp>
      <p:sp>
        <p:nvSpPr>
          <p:cNvPr id="7" name="Freeform 6"/>
          <p:cNvSpPr/>
          <p:nvPr/>
        </p:nvSpPr>
        <p:spPr>
          <a:xfrm>
            <a:off x="533051" y="2372883"/>
            <a:ext cx="5472000" cy="1968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169335" tIns="522664" rIns="169333" bIns="522665" numCol="1" spcCol="1270" anchor="ctr" anchorCtr="0">
            <a:noAutofit/>
          </a:bodyPr>
          <a:lstStyle/>
          <a:p>
            <a:pPr algn="ctr" defTabSz="11853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dirty="0"/>
              <a:t>Undertake a coherent and concurrent review of the profit allocation and nexus rules</a:t>
            </a:r>
          </a:p>
        </p:txBody>
      </p:sp>
      <p:sp>
        <p:nvSpPr>
          <p:cNvPr id="10" name="Freeform 9"/>
          <p:cNvSpPr/>
          <p:nvPr/>
        </p:nvSpPr>
        <p:spPr>
          <a:xfrm>
            <a:off x="6396551" y="2372883"/>
            <a:ext cx="5472000" cy="1968000"/>
          </a:xfrm>
          <a:custGeom>
            <a:avLst/>
            <a:gdLst>
              <a:gd name="connsiteX0" fmla="*/ 0 w 10000"/>
              <a:gd name="connsiteY0" fmla="*/ 0 h 10000"/>
              <a:gd name="connsiteX1" fmla="*/ 10000 w 10000"/>
              <a:gd name="connsiteY1" fmla="*/ 0 h 10000"/>
              <a:gd name="connsiteX2" fmla="*/ 8000 w 10000"/>
              <a:gd name="connsiteY2" fmla="*/ 10000 h 10000"/>
              <a:gd name="connsiteX3" fmla="*/ 2000 w 10000"/>
              <a:gd name="connsiteY3" fmla="*/ 10000 h 10000"/>
              <a:gd name="connsiteX4" fmla="*/ 0 w 10000"/>
              <a:gd name="connsiteY4" fmla="*/ 0 h 1000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000" h="10000">
                <a:moveTo>
                  <a:pt x="0" y="10000"/>
                </a:moveTo>
                <a:lnTo>
                  <a:pt x="0" y="0"/>
                </a:lnTo>
                <a:lnTo>
                  <a:pt x="10000" y="2000"/>
                </a:lnTo>
                <a:lnTo>
                  <a:pt x="10000" y="8000"/>
                </a:lnTo>
                <a:lnTo>
                  <a:pt x="0" y="10000"/>
                </a:lnTo>
                <a:close/>
              </a:path>
            </a:pathLst>
          </a:custGeom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hueOff val="0"/>
              <a:satOff val="0"/>
              <a:lumOff val="0"/>
              <a:alphaOff val="-40000"/>
            </a:schemeClr>
          </a:fillRef>
          <a:effectRef idx="0">
            <a:schemeClr val="accent1">
              <a:alpha val="90000"/>
              <a:hueOff val="0"/>
              <a:satOff val="0"/>
              <a:lumOff val="0"/>
              <a:alphaOff val="-40000"/>
            </a:schemeClr>
          </a:effectRef>
          <a:fontRef idx="minor">
            <a:schemeClr val="lt1"/>
          </a:fontRef>
        </p:style>
        <p:txBody>
          <a:bodyPr spcFirstLastPara="0" vert="horz" wrap="square" lIns="169335" tIns="522664" rIns="169333" bIns="522665" numCol="1" spcCol="1270" anchor="ctr" anchorCtr="0">
            <a:noAutofit/>
          </a:bodyPr>
          <a:lstStyle/>
          <a:p>
            <a:pPr algn="ctr" defTabSz="11853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400" b="1" dirty="0"/>
              <a:t>Work towards a consensus-based solution by 2020</a:t>
            </a:r>
          </a:p>
          <a:p>
            <a:pPr algn="ctr" defTabSz="1185304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67" b="1" i="1" dirty="0"/>
              <a:t>(</a:t>
            </a:r>
            <a:r>
              <a:rPr lang="en-GB" sz="1867" i="1" dirty="0"/>
              <a:t>with an update to be provided in 2019)</a:t>
            </a:r>
          </a:p>
        </p:txBody>
      </p:sp>
      <p:sp>
        <p:nvSpPr>
          <p:cNvPr id="4" name="Oval 3"/>
          <p:cNvSpPr/>
          <p:nvPr/>
        </p:nvSpPr>
        <p:spPr>
          <a:xfrm>
            <a:off x="239350" y="2372883"/>
            <a:ext cx="768085" cy="6720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1</a:t>
            </a:r>
            <a:endParaRPr lang="en-GB" sz="2400" b="1" dirty="0"/>
          </a:p>
        </p:txBody>
      </p:sp>
      <p:sp>
        <p:nvSpPr>
          <p:cNvPr id="8" name="Oval 7"/>
          <p:cNvSpPr/>
          <p:nvPr/>
        </p:nvSpPr>
        <p:spPr>
          <a:xfrm>
            <a:off x="6096000" y="2372883"/>
            <a:ext cx="768085" cy="672075"/>
          </a:xfrm>
          <a:prstGeom prst="ellipse">
            <a:avLst/>
          </a:prstGeom>
          <a:solidFill>
            <a:schemeClr val="accent1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sz="2400" b="1" dirty="0"/>
              <a:t>2</a:t>
            </a:r>
            <a:endParaRPr lang="en-GB" sz="2400" b="1" dirty="0"/>
          </a:p>
        </p:txBody>
      </p:sp>
      <p:sp>
        <p:nvSpPr>
          <p:cNvPr id="9" name="Rounded Rectangle 8"/>
          <p:cNvSpPr/>
          <p:nvPr/>
        </p:nvSpPr>
        <p:spPr>
          <a:xfrm>
            <a:off x="527381" y="4773150"/>
            <a:ext cx="2304256" cy="1920213"/>
          </a:xfrm>
          <a:prstGeom prst="round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 defTabSz="183722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2133" b="1" i="1" dirty="0">
                <a:solidFill>
                  <a:schemeClr val="tx1"/>
                </a:solidFill>
              </a:rPr>
              <a:t>Taking forward this commitment will require to… </a:t>
            </a:r>
            <a:endParaRPr lang="en-GB" sz="2133" b="1" i="1" dirty="0">
              <a:solidFill>
                <a:schemeClr val="tx1"/>
              </a:solidFill>
            </a:endParaRPr>
          </a:p>
        </p:txBody>
      </p:sp>
      <p:sp>
        <p:nvSpPr>
          <p:cNvPr id="14" name="Freeform 13"/>
          <p:cNvSpPr/>
          <p:nvPr/>
        </p:nvSpPr>
        <p:spPr>
          <a:xfrm>
            <a:off x="2639616" y="5163542"/>
            <a:ext cx="3017477" cy="1241789"/>
          </a:xfrm>
          <a:custGeom>
            <a:avLst/>
            <a:gdLst>
              <a:gd name="connsiteX0" fmla="*/ 0 w 2175867"/>
              <a:gd name="connsiteY0" fmla="*/ 0 h 870346"/>
              <a:gd name="connsiteX1" fmla="*/ 1740694 w 2175867"/>
              <a:gd name="connsiteY1" fmla="*/ 0 h 870346"/>
              <a:gd name="connsiteX2" fmla="*/ 2175867 w 2175867"/>
              <a:gd name="connsiteY2" fmla="*/ 435173 h 870346"/>
              <a:gd name="connsiteX3" fmla="*/ 1740694 w 2175867"/>
              <a:gd name="connsiteY3" fmla="*/ 870346 h 870346"/>
              <a:gd name="connsiteX4" fmla="*/ 0 w 2175867"/>
              <a:gd name="connsiteY4" fmla="*/ 870346 h 870346"/>
              <a:gd name="connsiteX5" fmla="*/ 435173 w 2175867"/>
              <a:gd name="connsiteY5" fmla="*/ 435173 h 870346"/>
              <a:gd name="connsiteX6" fmla="*/ 0 w 2175867"/>
              <a:gd name="connsiteY6" fmla="*/ 0 h 870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75867" h="870346">
                <a:moveTo>
                  <a:pt x="0" y="0"/>
                </a:moveTo>
                <a:lnTo>
                  <a:pt x="1740694" y="0"/>
                </a:lnTo>
                <a:lnTo>
                  <a:pt x="2175867" y="435173"/>
                </a:lnTo>
                <a:lnTo>
                  <a:pt x="1740694" y="870346"/>
                </a:lnTo>
                <a:lnTo>
                  <a:pt x="0" y="870346"/>
                </a:lnTo>
                <a:lnTo>
                  <a:pt x="435173" y="435173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4">
              <a:hueOff val="0"/>
              <a:satOff val="0"/>
              <a:lumOff val="0"/>
              <a:alphaOff val="0"/>
            </a:schemeClr>
          </a:fillRef>
          <a:effectRef idx="1">
            <a:schemeClr val="accent4">
              <a:hueOff val="0"/>
              <a:satOff val="0"/>
              <a:lumOff val="0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654907" tIns="24892" rIns="605123" bIns="24892" numCol="1" spcCol="1270" anchor="ctr" anchorCtr="0">
            <a:noAutofit/>
          </a:bodyPr>
          <a:lstStyle/>
          <a:p>
            <a:pPr algn="ctr" defTabSz="8297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867" b="1" dirty="0" err="1"/>
              <a:t>Refine</a:t>
            </a:r>
            <a:r>
              <a:rPr lang="fr-FR" sz="1867" b="1" dirty="0"/>
              <a:t> the </a:t>
            </a:r>
            <a:r>
              <a:rPr lang="fr-FR" sz="1867" b="1" dirty="0" err="1"/>
              <a:t>analysis</a:t>
            </a:r>
            <a:r>
              <a:rPr lang="fr-FR" sz="1867" b="1" dirty="0"/>
              <a:t> of value </a:t>
            </a:r>
            <a:r>
              <a:rPr lang="fr-FR" sz="1867" b="1" dirty="0" err="1"/>
              <a:t>creation</a:t>
            </a:r>
            <a:r>
              <a:rPr lang="fr-FR" sz="1867" b="1" dirty="0"/>
              <a:t> in </a:t>
            </a:r>
            <a:r>
              <a:rPr lang="fr-FR" sz="1867" b="1" dirty="0" err="1"/>
              <a:t>HDBs</a:t>
            </a:r>
            <a:endParaRPr lang="en-GB" sz="1867" b="1" dirty="0"/>
          </a:p>
        </p:txBody>
      </p:sp>
      <p:sp>
        <p:nvSpPr>
          <p:cNvPr id="16" name="Freeform 15"/>
          <p:cNvSpPr/>
          <p:nvPr/>
        </p:nvSpPr>
        <p:spPr>
          <a:xfrm>
            <a:off x="5135894" y="5163542"/>
            <a:ext cx="3017477" cy="1241789"/>
          </a:xfrm>
          <a:custGeom>
            <a:avLst/>
            <a:gdLst>
              <a:gd name="connsiteX0" fmla="*/ 0 w 2175867"/>
              <a:gd name="connsiteY0" fmla="*/ 0 h 870346"/>
              <a:gd name="connsiteX1" fmla="*/ 1740694 w 2175867"/>
              <a:gd name="connsiteY1" fmla="*/ 0 h 870346"/>
              <a:gd name="connsiteX2" fmla="*/ 2175867 w 2175867"/>
              <a:gd name="connsiteY2" fmla="*/ 435173 h 870346"/>
              <a:gd name="connsiteX3" fmla="*/ 1740694 w 2175867"/>
              <a:gd name="connsiteY3" fmla="*/ 870346 h 870346"/>
              <a:gd name="connsiteX4" fmla="*/ 0 w 2175867"/>
              <a:gd name="connsiteY4" fmla="*/ 870346 h 870346"/>
              <a:gd name="connsiteX5" fmla="*/ 435173 w 2175867"/>
              <a:gd name="connsiteY5" fmla="*/ 435173 h 870346"/>
              <a:gd name="connsiteX6" fmla="*/ 0 w 2175867"/>
              <a:gd name="connsiteY6" fmla="*/ 0 h 870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75867" h="870346">
                <a:moveTo>
                  <a:pt x="0" y="0"/>
                </a:moveTo>
                <a:lnTo>
                  <a:pt x="1740694" y="0"/>
                </a:lnTo>
                <a:lnTo>
                  <a:pt x="2175867" y="435173"/>
                </a:lnTo>
                <a:lnTo>
                  <a:pt x="1740694" y="870346"/>
                </a:lnTo>
                <a:lnTo>
                  <a:pt x="0" y="870346"/>
                </a:lnTo>
                <a:lnTo>
                  <a:pt x="435173" y="435173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4">
              <a:hueOff val="-2232385"/>
              <a:satOff val="13449"/>
              <a:lumOff val="1078"/>
              <a:alphaOff val="0"/>
            </a:schemeClr>
          </a:fillRef>
          <a:effectRef idx="1">
            <a:schemeClr val="accent4">
              <a:hueOff val="-2232385"/>
              <a:satOff val="13449"/>
              <a:lumOff val="1078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654907" tIns="24892" rIns="605123" bIns="24892" numCol="1" spcCol="1270" anchor="ctr" anchorCtr="0">
            <a:noAutofit/>
          </a:bodyPr>
          <a:lstStyle/>
          <a:p>
            <a:pPr algn="ctr" defTabSz="8297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867" b="1" dirty="0"/>
              <a:t>Test the </a:t>
            </a:r>
            <a:r>
              <a:rPr lang="fr-FR" sz="1867" b="1" dirty="0" err="1"/>
              <a:t>feasibility</a:t>
            </a:r>
            <a:r>
              <a:rPr lang="fr-FR" sz="1867" b="1" dirty="0"/>
              <a:t> of </a:t>
            </a:r>
            <a:r>
              <a:rPr lang="fr-FR" sz="1867" b="1" dirty="0" err="1"/>
              <a:t>technical</a:t>
            </a:r>
            <a:r>
              <a:rPr lang="fr-FR" sz="1867" b="1" dirty="0"/>
              <a:t> solutions</a:t>
            </a:r>
            <a:endParaRPr lang="en-GB" sz="1867" b="1" dirty="0"/>
          </a:p>
        </p:txBody>
      </p:sp>
      <p:sp>
        <p:nvSpPr>
          <p:cNvPr id="17" name="Freeform 16"/>
          <p:cNvSpPr/>
          <p:nvPr/>
        </p:nvSpPr>
        <p:spPr>
          <a:xfrm>
            <a:off x="7632171" y="5163542"/>
            <a:ext cx="3017477" cy="1241789"/>
          </a:xfrm>
          <a:custGeom>
            <a:avLst/>
            <a:gdLst>
              <a:gd name="connsiteX0" fmla="*/ 0 w 2175867"/>
              <a:gd name="connsiteY0" fmla="*/ 0 h 870346"/>
              <a:gd name="connsiteX1" fmla="*/ 1740694 w 2175867"/>
              <a:gd name="connsiteY1" fmla="*/ 0 h 870346"/>
              <a:gd name="connsiteX2" fmla="*/ 2175867 w 2175867"/>
              <a:gd name="connsiteY2" fmla="*/ 435173 h 870346"/>
              <a:gd name="connsiteX3" fmla="*/ 1740694 w 2175867"/>
              <a:gd name="connsiteY3" fmla="*/ 870346 h 870346"/>
              <a:gd name="connsiteX4" fmla="*/ 0 w 2175867"/>
              <a:gd name="connsiteY4" fmla="*/ 870346 h 870346"/>
              <a:gd name="connsiteX5" fmla="*/ 435173 w 2175867"/>
              <a:gd name="connsiteY5" fmla="*/ 435173 h 870346"/>
              <a:gd name="connsiteX6" fmla="*/ 0 w 2175867"/>
              <a:gd name="connsiteY6" fmla="*/ 0 h 87034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2175867" h="870346">
                <a:moveTo>
                  <a:pt x="0" y="0"/>
                </a:moveTo>
                <a:lnTo>
                  <a:pt x="1740694" y="0"/>
                </a:lnTo>
                <a:lnTo>
                  <a:pt x="2175867" y="435173"/>
                </a:lnTo>
                <a:lnTo>
                  <a:pt x="1740694" y="870346"/>
                </a:lnTo>
                <a:lnTo>
                  <a:pt x="0" y="870346"/>
                </a:lnTo>
                <a:lnTo>
                  <a:pt x="435173" y="435173"/>
                </a:lnTo>
                <a:lnTo>
                  <a:pt x="0" y="0"/>
                </a:lnTo>
                <a:close/>
              </a:path>
            </a:pathLst>
          </a:custGeom>
          <a:scene3d>
            <a:camera prst="orthographicFront"/>
            <a:lightRig rig="flat" dir="t"/>
          </a:scene3d>
          <a:sp3d prstMaterial="dkEdge">
            <a:bevelT w="8200" h="38100"/>
          </a:sp3d>
        </p:spPr>
        <p:style>
          <a:lnRef idx="0">
            <a:schemeClr val="lt1">
              <a:hueOff val="0"/>
              <a:satOff val="0"/>
              <a:lumOff val="0"/>
              <a:alphaOff val="0"/>
            </a:schemeClr>
          </a:lnRef>
          <a:fillRef idx="2">
            <a:schemeClr val="accent4">
              <a:hueOff val="-4464770"/>
              <a:satOff val="26899"/>
              <a:lumOff val="2156"/>
              <a:alphaOff val="0"/>
            </a:schemeClr>
          </a:fillRef>
          <a:effectRef idx="1">
            <a:schemeClr val="accent4">
              <a:hueOff val="-4464770"/>
              <a:satOff val="26899"/>
              <a:lumOff val="2156"/>
              <a:alphaOff val="0"/>
            </a:schemeClr>
          </a:effectRef>
          <a:fontRef idx="minor">
            <a:schemeClr val="dk1"/>
          </a:fontRef>
        </p:style>
        <p:txBody>
          <a:bodyPr spcFirstLastPara="0" vert="horz" wrap="square" lIns="654907" tIns="24892" rIns="605123" bIns="24892" numCol="1" spcCol="1270" anchor="ctr" anchorCtr="0">
            <a:noAutofit/>
          </a:bodyPr>
          <a:lstStyle/>
          <a:p>
            <a:pPr algn="ctr" defTabSz="82971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fr-FR" sz="1867" b="1" dirty="0" err="1"/>
              <a:t>Clarify</a:t>
            </a:r>
            <a:r>
              <a:rPr lang="fr-FR" sz="1867" b="1" dirty="0"/>
              <a:t> the </a:t>
            </a:r>
            <a:r>
              <a:rPr lang="fr-FR" sz="1867" b="1" dirty="0" err="1"/>
              <a:t>parameters</a:t>
            </a:r>
            <a:r>
              <a:rPr lang="fr-FR" sz="1867" b="1" dirty="0"/>
              <a:t> of </a:t>
            </a:r>
            <a:r>
              <a:rPr lang="fr-FR" sz="1867" b="1" dirty="0" err="1"/>
              <a:t>such</a:t>
            </a:r>
            <a:r>
              <a:rPr lang="fr-FR" sz="1867" b="1" dirty="0"/>
              <a:t> </a:t>
            </a:r>
            <a:r>
              <a:rPr lang="fr-FR" sz="1867" b="1" dirty="0" err="1"/>
              <a:t>revision</a:t>
            </a:r>
            <a:r>
              <a:rPr lang="fr-FR" sz="1867" b="1" dirty="0"/>
              <a:t> </a:t>
            </a:r>
          </a:p>
        </p:txBody>
      </p:sp>
      <p:sp>
        <p:nvSpPr>
          <p:cNvPr id="19" name="TextBox 18"/>
          <p:cNvSpPr txBox="1"/>
          <p:nvPr/>
        </p:nvSpPr>
        <p:spPr>
          <a:xfrm>
            <a:off x="10532963" y="4995202"/>
            <a:ext cx="775055" cy="42004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fr-FR" sz="1867" b="1" dirty="0"/>
              <a:t>WP1</a:t>
            </a:r>
            <a:endParaRPr lang="en-GB" sz="1867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0880867" y="5571213"/>
            <a:ext cx="815387" cy="42004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fr-FR" sz="1867" b="1" dirty="0"/>
              <a:t>WP6</a:t>
            </a:r>
            <a:endParaRPr lang="en-GB" sz="1867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10558455" y="6147277"/>
            <a:ext cx="916092" cy="420045"/>
          </a:xfrm>
          <a:prstGeom prst="roundRect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wrap="none" rtlCol="0" anchor="ctr">
            <a:spAutoFit/>
          </a:bodyPr>
          <a:lstStyle/>
          <a:p>
            <a:pPr algn="ctr"/>
            <a:r>
              <a:rPr lang="fr-FR" sz="1867" b="1" dirty="0"/>
              <a:t>TFDE</a:t>
            </a:r>
            <a:endParaRPr lang="en-GB" sz="1867" b="1" dirty="0"/>
          </a:p>
        </p:txBody>
      </p:sp>
    </p:spTree>
    <p:extLst>
      <p:ext uri="{BB962C8B-B14F-4D97-AF65-F5344CB8AC3E}">
        <p14:creationId xmlns:p14="http://schemas.microsoft.com/office/powerpoint/2010/main" xmlns="" val="24337902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6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9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10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3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1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60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1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2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3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4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65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66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7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68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69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70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71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72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73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5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76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7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8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79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0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81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82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3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84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5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86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87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88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  <p:par>
                                <p:cTn id="89" presetID="26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91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92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3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4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5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6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97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98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99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100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1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102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103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104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10" grpId="0" animBg="1"/>
      <p:bldP spid="4" grpId="0" animBg="1"/>
      <p:bldP spid="8" grpId="0" animBg="1"/>
      <p:bldP spid="9" grpId="0" animBg="1"/>
      <p:bldP spid="14" grpId="0" animBg="1"/>
      <p:bldP spid="16" grpId="0" animBg="1"/>
      <p:bldP spid="17" grpId="0" animBg="1"/>
      <p:bldP spid="19" grpId="0" animBg="1"/>
      <p:bldP spid="20" grpId="0" animBg="1"/>
      <p:bldP spid="21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sz="3800" b="1" dirty="0" smtClean="0">
                <a:solidFill>
                  <a:srgbClr val="006299"/>
                </a:solidFill>
              </a:rPr>
              <a:t>What happened since the Interim Report?</a:t>
            </a:r>
            <a:endParaRPr lang="en-GB" sz="3800" b="1" dirty="0">
              <a:solidFill>
                <a:srgbClr val="0062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defTabSz="1219170"/>
            <a:fld id="{273CC3BB-43F9-42FB-9B92-C637F6CD23A4}" type="slidenum">
              <a:rPr lang="en-GB">
                <a:solidFill>
                  <a:prstClr val="white"/>
                </a:solidFill>
              </a:rPr>
              <a:pPr defTabSz="1219170"/>
              <a:t>7</a:t>
            </a:fld>
            <a:endParaRPr lang="en-GB" dirty="0">
              <a:solidFill>
                <a:prstClr val="white"/>
              </a:solidFill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897157" y="3059403"/>
            <a:ext cx="7812115" cy="1831284"/>
            <a:chOff x="3688583" y="4459444"/>
            <a:chExt cx="4649733" cy="974354"/>
          </a:xfrm>
        </p:grpSpPr>
        <p:sp>
          <p:nvSpPr>
            <p:cNvPr id="10" name="Right Arrow 9"/>
            <p:cNvSpPr/>
            <p:nvPr/>
          </p:nvSpPr>
          <p:spPr>
            <a:xfrm rot="5400000">
              <a:off x="4589859" y="4458820"/>
              <a:ext cx="298730" cy="299978"/>
            </a:xfrm>
            <a:prstGeom prst="rightArrow">
              <a:avLst>
                <a:gd name="adj1" fmla="val 667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3688583" y="4890604"/>
              <a:ext cx="2172772" cy="543193"/>
            </a:xfrm>
            <a:custGeom>
              <a:avLst/>
              <a:gdLst>
                <a:gd name="connsiteX0" fmla="*/ 0 w 2172772"/>
                <a:gd name="connsiteY0" fmla="*/ 54319 h 543193"/>
                <a:gd name="connsiteX1" fmla="*/ 54319 w 2172772"/>
                <a:gd name="connsiteY1" fmla="*/ 0 h 543193"/>
                <a:gd name="connsiteX2" fmla="*/ 2118453 w 2172772"/>
                <a:gd name="connsiteY2" fmla="*/ 0 h 543193"/>
                <a:gd name="connsiteX3" fmla="*/ 2172772 w 2172772"/>
                <a:gd name="connsiteY3" fmla="*/ 54319 h 543193"/>
                <a:gd name="connsiteX4" fmla="*/ 2172772 w 2172772"/>
                <a:gd name="connsiteY4" fmla="*/ 488874 h 543193"/>
                <a:gd name="connsiteX5" fmla="*/ 2118453 w 2172772"/>
                <a:gd name="connsiteY5" fmla="*/ 543193 h 543193"/>
                <a:gd name="connsiteX6" fmla="*/ 54319 w 2172772"/>
                <a:gd name="connsiteY6" fmla="*/ 543193 h 543193"/>
                <a:gd name="connsiteX7" fmla="*/ 0 w 2172772"/>
                <a:gd name="connsiteY7" fmla="*/ 488874 h 543193"/>
                <a:gd name="connsiteX8" fmla="*/ 0 w 2172772"/>
                <a:gd name="connsiteY8" fmla="*/ 54319 h 543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72772" h="543193">
                  <a:moveTo>
                    <a:pt x="0" y="54319"/>
                  </a:moveTo>
                  <a:cubicBezTo>
                    <a:pt x="0" y="24319"/>
                    <a:pt x="24319" y="0"/>
                    <a:pt x="54319" y="0"/>
                  </a:cubicBezTo>
                  <a:lnTo>
                    <a:pt x="2118453" y="0"/>
                  </a:lnTo>
                  <a:cubicBezTo>
                    <a:pt x="2148453" y="0"/>
                    <a:pt x="2172772" y="24319"/>
                    <a:pt x="2172772" y="54319"/>
                  </a:cubicBezTo>
                  <a:lnTo>
                    <a:pt x="2172772" y="488874"/>
                  </a:lnTo>
                  <a:cubicBezTo>
                    <a:pt x="2172772" y="518874"/>
                    <a:pt x="2148453" y="543193"/>
                    <a:pt x="2118453" y="543193"/>
                  </a:cubicBezTo>
                  <a:lnTo>
                    <a:pt x="54319" y="543193"/>
                  </a:lnTo>
                  <a:cubicBezTo>
                    <a:pt x="24319" y="543193"/>
                    <a:pt x="0" y="518874"/>
                    <a:pt x="0" y="488874"/>
                  </a:cubicBezTo>
                  <a:lnTo>
                    <a:pt x="0" y="54319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5280" tIns="55280" rIns="55280" bIns="55280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Focus on developing consensus-based solutions</a:t>
              </a:r>
              <a:endParaRPr lang="en-US" sz="2400" kern="1200" dirty="0"/>
            </a:p>
          </p:txBody>
        </p:sp>
        <p:sp>
          <p:nvSpPr>
            <p:cNvPr id="16" name="Right Arrow 15"/>
            <p:cNvSpPr/>
            <p:nvPr/>
          </p:nvSpPr>
          <p:spPr>
            <a:xfrm rot="5400000">
              <a:off x="7066819" y="4458822"/>
              <a:ext cx="298730" cy="299978"/>
            </a:xfrm>
            <a:prstGeom prst="rightArrow">
              <a:avLst>
                <a:gd name="adj1" fmla="val 66700"/>
                <a:gd name="adj2" fmla="val 50000"/>
              </a:avLst>
            </a:prstGeom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7" name="Freeform 16"/>
            <p:cNvSpPr/>
            <p:nvPr/>
          </p:nvSpPr>
          <p:spPr>
            <a:xfrm>
              <a:off x="6165544" y="4890605"/>
              <a:ext cx="2172772" cy="543193"/>
            </a:xfrm>
            <a:custGeom>
              <a:avLst/>
              <a:gdLst>
                <a:gd name="connsiteX0" fmla="*/ 0 w 2172772"/>
                <a:gd name="connsiteY0" fmla="*/ 54319 h 543193"/>
                <a:gd name="connsiteX1" fmla="*/ 54319 w 2172772"/>
                <a:gd name="connsiteY1" fmla="*/ 0 h 543193"/>
                <a:gd name="connsiteX2" fmla="*/ 2118453 w 2172772"/>
                <a:gd name="connsiteY2" fmla="*/ 0 h 543193"/>
                <a:gd name="connsiteX3" fmla="*/ 2172772 w 2172772"/>
                <a:gd name="connsiteY3" fmla="*/ 54319 h 543193"/>
                <a:gd name="connsiteX4" fmla="*/ 2172772 w 2172772"/>
                <a:gd name="connsiteY4" fmla="*/ 488874 h 543193"/>
                <a:gd name="connsiteX5" fmla="*/ 2118453 w 2172772"/>
                <a:gd name="connsiteY5" fmla="*/ 543193 h 543193"/>
                <a:gd name="connsiteX6" fmla="*/ 54319 w 2172772"/>
                <a:gd name="connsiteY6" fmla="*/ 543193 h 543193"/>
                <a:gd name="connsiteX7" fmla="*/ 0 w 2172772"/>
                <a:gd name="connsiteY7" fmla="*/ 488874 h 543193"/>
                <a:gd name="connsiteX8" fmla="*/ 0 w 2172772"/>
                <a:gd name="connsiteY8" fmla="*/ 54319 h 5431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</a:cxnLst>
              <a:rect l="l" t="t" r="r" b="b"/>
              <a:pathLst>
                <a:path w="2172772" h="543193">
                  <a:moveTo>
                    <a:pt x="0" y="54319"/>
                  </a:moveTo>
                  <a:cubicBezTo>
                    <a:pt x="0" y="24319"/>
                    <a:pt x="24319" y="0"/>
                    <a:pt x="54319" y="0"/>
                  </a:cubicBezTo>
                  <a:lnTo>
                    <a:pt x="2118453" y="0"/>
                  </a:lnTo>
                  <a:cubicBezTo>
                    <a:pt x="2148453" y="0"/>
                    <a:pt x="2172772" y="24319"/>
                    <a:pt x="2172772" y="54319"/>
                  </a:cubicBezTo>
                  <a:lnTo>
                    <a:pt x="2172772" y="488874"/>
                  </a:lnTo>
                  <a:cubicBezTo>
                    <a:pt x="2172772" y="518874"/>
                    <a:pt x="2148453" y="543193"/>
                    <a:pt x="2118453" y="543193"/>
                  </a:cubicBezTo>
                  <a:lnTo>
                    <a:pt x="54319" y="543193"/>
                  </a:lnTo>
                  <a:cubicBezTo>
                    <a:pt x="24319" y="543193"/>
                    <a:pt x="0" y="518874"/>
                    <a:pt x="0" y="488874"/>
                  </a:cubicBezTo>
                  <a:lnTo>
                    <a:pt x="0" y="54319"/>
                  </a:lnTo>
                  <a:close/>
                </a:path>
              </a:pathLst>
            </a:custGeom>
          </p:spPr>
          <p:style>
            <a:lnRef idx="2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alpha val="90000"/>
                <a:tint val="40000"/>
                <a:hueOff val="0"/>
                <a:satOff val="0"/>
                <a:lumOff val="0"/>
                <a:alphaOff val="0"/>
              </a:schemeClr>
            </a:effectRef>
            <a:fontRef idx="minor">
              <a:schemeClr val="dk1">
                <a:hueOff val="0"/>
                <a:satOff val="0"/>
                <a:lumOff val="0"/>
                <a:alphaOff val="0"/>
              </a:schemeClr>
            </a:fontRef>
          </p:style>
          <p:txBody>
            <a:bodyPr spcFirstLastPara="0" vert="horz" wrap="square" lIns="55280" tIns="55280" rIns="55280" bIns="55280" numCol="1" spcCol="1270" anchor="ctr" anchorCtr="0">
              <a:noAutofit/>
            </a:bodyPr>
            <a:lstStyle/>
            <a:p>
              <a:pPr lvl="0" algn="ctr" defTabSz="13779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400" kern="1200" dirty="0" smtClean="0"/>
                <a:t>Country proposals</a:t>
              </a:r>
              <a:endParaRPr lang="en-US" sz="2400" kern="1200" dirty="0"/>
            </a:p>
          </p:txBody>
        </p:sp>
      </p:grpSp>
      <p:sp>
        <p:nvSpPr>
          <p:cNvPr id="41" name="Freeform 40"/>
          <p:cNvSpPr/>
          <p:nvPr/>
        </p:nvSpPr>
        <p:spPr>
          <a:xfrm>
            <a:off x="8972615" y="4444714"/>
            <a:ext cx="1368152" cy="479160"/>
          </a:xfrm>
          <a:custGeom>
            <a:avLst/>
            <a:gdLst>
              <a:gd name="connsiteX0" fmla="*/ 0 w 1098684"/>
              <a:gd name="connsiteY0" fmla="*/ 549342 h 1098684"/>
              <a:gd name="connsiteX1" fmla="*/ 549342 w 1098684"/>
              <a:gd name="connsiteY1" fmla="*/ 0 h 1098684"/>
              <a:gd name="connsiteX2" fmla="*/ 1098684 w 1098684"/>
              <a:gd name="connsiteY2" fmla="*/ 549342 h 1098684"/>
              <a:gd name="connsiteX3" fmla="*/ 549342 w 1098684"/>
              <a:gd name="connsiteY3" fmla="*/ 1098684 h 1098684"/>
              <a:gd name="connsiteX4" fmla="*/ 0 w 1098684"/>
              <a:gd name="connsiteY4" fmla="*/ 549342 h 109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8684" h="1098684">
                <a:moveTo>
                  <a:pt x="0" y="549342"/>
                </a:moveTo>
                <a:cubicBezTo>
                  <a:pt x="0" y="245949"/>
                  <a:pt x="245949" y="0"/>
                  <a:pt x="549342" y="0"/>
                </a:cubicBezTo>
                <a:cubicBezTo>
                  <a:pt x="852735" y="0"/>
                  <a:pt x="1098684" y="245949"/>
                  <a:pt x="1098684" y="549342"/>
                </a:cubicBezTo>
                <a:cubicBezTo>
                  <a:pt x="1098684" y="852735"/>
                  <a:pt x="852735" y="1098684"/>
                  <a:pt x="549342" y="1098684"/>
                </a:cubicBezTo>
                <a:cubicBezTo>
                  <a:pt x="245949" y="1098684"/>
                  <a:pt x="0" y="852735"/>
                  <a:pt x="0" y="549342"/>
                </a:cubicBezTo>
                <a:close/>
              </a:path>
            </a:pathLst>
          </a:custGeom>
          <a:gradFill rotWithShape="1">
            <a:gsLst>
              <a:gs pos="0">
                <a:srgbClr val="4BACC6">
                  <a:tint val="1000"/>
                  <a:satMod val="255000"/>
                </a:srgbClr>
              </a:gs>
              <a:gs pos="55000">
                <a:srgbClr val="4BACC6">
                  <a:tint val="12000"/>
                  <a:satMod val="255000"/>
                </a:srgbClr>
              </a:gs>
              <a:gs pos="100000">
                <a:srgbClr val="4BACC6">
                  <a:tint val="45000"/>
                  <a:satMod val="250000"/>
                </a:srgbClr>
              </a:gs>
            </a:gsLst>
            <a:path path="circle">
              <a:fillToRect l="-40000" t="-90000" r="140000" b="190000"/>
            </a:path>
          </a:gradFill>
          <a:ln w="19050" cap="flat" cmpd="sng" algn="ctr">
            <a:solidFill>
              <a:srgbClr val="4BACC6"/>
            </a:solidFill>
            <a:prstDash val="dash"/>
          </a:ln>
          <a:effectLst>
            <a:outerShdw blurRad="51500" dist="25400" dir="5400000" rotWithShape="0">
              <a:srgbClr val="000000">
                <a:alpha val="40000"/>
              </a:srgbClr>
            </a:outerShdw>
          </a:effectLst>
        </p:spPr>
        <p:txBody>
          <a:bodyPr spcFirstLastPara="0" vert="horz" wrap="square" lIns="166614" tIns="166614" rIns="166614" bIns="166614" numCol="1" spcCol="1270" anchor="ctr" anchorCtr="0">
            <a:noAutofit/>
          </a:bodyPr>
          <a:lstStyle/>
          <a:p>
            <a:pPr marL="0" marR="0" lvl="0" indent="0" algn="ctr" defTabSz="4000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fr-FR" sz="1200" kern="0" dirty="0" smtClean="0">
                <a:solidFill>
                  <a:srgbClr val="727272"/>
                </a:solidFill>
                <a:latin typeface="Georgia"/>
              </a:rPr>
              <a:t>User participation</a:t>
            </a:r>
            <a:endParaRPr kumimoji="0" lang="en-GB" sz="1200" b="0" i="0" u="none" strike="noStrike" kern="0" cap="none" spc="0" normalizeH="0" baseline="0" noProof="0" dirty="0" smtClean="0">
              <a:ln>
                <a:noFill/>
              </a:ln>
              <a:solidFill>
                <a:srgbClr val="727272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42" name="Freeform 41"/>
          <p:cNvSpPr/>
          <p:nvPr/>
        </p:nvSpPr>
        <p:spPr>
          <a:xfrm>
            <a:off x="7988019" y="4802572"/>
            <a:ext cx="1482765" cy="570199"/>
          </a:xfrm>
          <a:custGeom>
            <a:avLst/>
            <a:gdLst>
              <a:gd name="connsiteX0" fmla="*/ 0 w 1098684"/>
              <a:gd name="connsiteY0" fmla="*/ 549342 h 1098684"/>
              <a:gd name="connsiteX1" fmla="*/ 549342 w 1098684"/>
              <a:gd name="connsiteY1" fmla="*/ 0 h 1098684"/>
              <a:gd name="connsiteX2" fmla="*/ 1098684 w 1098684"/>
              <a:gd name="connsiteY2" fmla="*/ 549342 h 1098684"/>
              <a:gd name="connsiteX3" fmla="*/ 549342 w 1098684"/>
              <a:gd name="connsiteY3" fmla="*/ 1098684 h 1098684"/>
              <a:gd name="connsiteX4" fmla="*/ 0 w 1098684"/>
              <a:gd name="connsiteY4" fmla="*/ 549342 h 109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8684" h="1098684">
                <a:moveTo>
                  <a:pt x="0" y="549342"/>
                </a:moveTo>
                <a:cubicBezTo>
                  <a:pt x="0" y="245949"/>
                  <a:pt x="245949" y="0"/>
                  <a:pt x="549342" y="0"/>
                </a:cubicBezTo>
                <a:cubicBezTo>
                  <a:pt x="852735" y="0"/>
                  <a:pt x="1098684" y="245949"/>
                  <a:pt x="1098684" y="549342"/>
                </a:cubicBezTo>
                <a:cubicBezTo>
                  <a:pt x="1098684" y="852735"/>
                  <a:pt x="852735" y="1098684"/>
                  <a:pt x="549342" y="1098684"/>
                </a:cubicBezTo>
                <a:cubicBezTo>
                  <a:pt x="245949" y="1098684"/>
                  <a:pt x="0" y="852735"/>
                  <a:pt x="0" y="549342"/>
                </a:cubicBezTo>
                <a:close/>
              </a:path>
            </a:pathLst>
          </a:custGeom>
          <a:gradFill rotWithShape="1">
            <a:gsLst>
              <a:gs pos="0">
                <a:srgbClr val="4BACC6">
                  <a:tint val="1000"/>
                  <a:satMod val="255000"/>
                </a:srgbClr>
              </a:gs>
              <a:gs pos="55000">
                <a:srgbClr val="4BACC6">
                  <a:tint val="12000"/>
                  <a:satMod val="255000"/>
                </a:srgbClr>
              </a:gs>
              <a:gs pos="100000">
                <a:srgbClr val="4BACC6">
                  <a:tint val="45000"/>
                  <a:satMod val="250000"/>
                </a:srgbClr>
              </a:gs>
            </a:gsLst>
            <a:path path="circle">
              <a:fillToRect l="-40000" t="-90000" r="140000" b="190000"/>
            </a:path>
          </a:gradFill>
          <a:ln w="19050" cap="flat" cmpd="sng" algn="ctr">
            <a:solidFill>
              <a:srgbClr val="4BACC6"/>
            </a:solidFill>
            <a:prstDash val="dash"/>
          </a:ln>
          <a:effectLst>
            <a:outerShdw blurRad="51500" dist="25400" dir="5400000" rotWithShape="0">
              <a:srgbClr val="000000">
                <a:alpha val="40000"/>
              </a:srgbClr>
            </a:outerShdw>
          </a:effectLst>
        </p:spPr>
        <p:txBody>
          <a:bodyPr spcFirstLastPara="0" vert="horz" wrap="square" lIns="166614" tIns="166614" rIns="166614" bIns="166614" numCol="1" spcCol="1270" anchor="ctr" anchorCtr="0">
            <a:noAutofit/>
          </a:bodyPr>
          <a:lstStyle/>
          <a:p>
            <a:pPr marL="0" marR="0" lvl="0" indent="0" algn="ctr" defTabSz="4000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en-GB" sz="1200" kern="0" dirty="0" smtClean="0">
                <a:solidFill>
                  <a:srgbClr val="727272"/>
                </a:solidFill>
                <a:latin typeface="Georgia"/>
              </a:rPr>
              <a:t>Significant Economic Presence</a:t>
            </a:r>
            <a:endParaRPr kumimoji="0" lang="en-GB" sz="1200" b="0" i="0" u="none" strike="noStrike" kern="0" cap="none" spc="0" normalizeH="0" baseline="0" dirty="0" smtClean="0">
              <a:ln>
                <a:noFill/>
              </a:ln>
              <a:solidFill>
                <a:srgbClr val="727272"/>
              </a:solidFill>
              <a:effectLst/>
              <a:uLnTx/>
              <a:uFillTx/>
              <a:latin typeface="Georgia"/>
            </a:endParaRPr>
          </a:p>
        </p:txBody>
      </p:sp>
      <p:sp>
        <p:nvSpPr>
          <p:cNvPr id="43" name="Freeform 42"/>
          <p:cNvSpPr/>
          <p:nvPr/>
        </p:nvSpPr>
        <p:spPr>
          <a:xfrm>
            <a:off x="6887879" y="4651105"/>
            <a:ext cx="1368152" cy="479160"/>
          </a:xfrm>
          <a:custGeom>
            <a:avLst/>
            <a:gdLst>
              <a:gd name="connsiteX0" fmla="*/ 0 w 1098684"/>
              <a:gd name="connsiteY0" fmla="*/ 549342 h 1098684"/>
              <a:gd name="connsiteX1" fmla="*/ 549342 w 1098684"/>
              <a:gd name="connsiteY1" fmla="*/ 0 h 1098684"/>
              <a:gd name="connsiteX2" fmla="*/ 1098684 w 1098684"/>
              <a:gd name="connsiteY2" fmla="*/ 549342 h 1098684"/>
              <a:gd name="connsiteX3" fmla="*/ 549342 w 1098684"/>
              <a:gd name="connsiteY3" fmla="*/ 1098684 h 1098684"/>
              <a:gd name="connsiteX4" fmla="*/ 0 w 1098684"/>
              <a:gd name="connsiteY4" fmla="*/ 549342 h 109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8684" h="1098684">
                <a:moveTo>
                  <a:pt x="0" y="549342"/>
                </a:moveTo>
                <a:cubicBezTo>
                  <a:pt x="0" y="245949"/>
                  <a:pt x="245949" y="0"/>
                  <a:pt x="549342" y="0"/>
                </a:cubicBezTo>
                <a:cubicBezTo>
                  <a:pt x="852735" y="0"/>
                  <a:pt x="1098684" y="245949"/>
                  <a:pt x="1098684" y="549342"/>
                </a:cubicBezTo>
                <a:cubicBezTo>
                  <a:pt x="1098684" y="852735"/>
                  <a:pt x="852735" y="1098684"/>
                  <a:pt x="549342" y="1098684"/>
                </a:cubicBezTo>
                <a:cubicBezTo>
                  <a:pt x="245949" y="1098684"/>
                  <a:pt x="0" y="852735"/>
                  <a:pt x="0" y="549342"/>
                </a:cubicBezTo>
                <a:close/>
              </a:path>
            </a:pathLst>
          </a:custGeom>
          <a:gradFill rotWithShape="1">
            <a:gsLst>
              <a:gs pos="0">
                <a:srgbClr val="4BACC6">
                  <a:tint val="1000"/>
                  <a:satMod val="255000"/>
                </a:srgbClr>
              </a:gs>
              <a:gs pos="55000">
                <a:srgbClr val="4BACC6">
                  <a:tint val="12000"/>
                  <a:satMod val="255000"/>
                </a:srgbClr>
              </a:gs>
              <a:gs pos="100000">
                <a:srgbClr val="4BACC6">
                  <a:tint val="45000"/>
                  <a:satMod val="250000"/>
                </a:srgbClr>
              </a:gs>
            </a:gsLst>
            <a:path path="circle">
              <a:fillToRect l="-40000" t="-90000" r="140000" b="190000"/>
            </a:path>
          </a:gradFill>
          <a:ln w="19050" cap="flat" cmpd="sng" algn="ctr">
            <a:solidFill>
              <a:srgbClr val="4BACC6"/>
            </a:solidFill>
            <a:prstDash val="dash"/>
          </a:ln>
          <a:effectLst>
            <a:outerShdw blurRad="51500" dist="25400" dir="5400000" rotWithShape="0">
              <a:srgbClr val="000000">
                <a:alpha val="40000"/>
              </a:srgbClr>
            </a:outerShdw>
          </a:effectLst>
        </p:spPr>
        <p:txBody>
          <a:bodyPr spcFirstLastPara="0" vert="horz" wrap="square" lIns="166614" tIns="166614" rIns="166614" bIns="166614" numCol="1" spcCol="1270" anchor="ctr" anchorCtr="0">
            <a:noAutofit/>
          </a:bodyPr>
          <a:lstStyle/>
          <a:p>
            <a:pPr marL="0" marR="0" lvl="0" indent="0" algn="ctr" defTabSz="4000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fr-FR" sz="1200" kern="0" dirty="0" smtClean="0">
                <a:solidFill>
                  <a:srgbClr val="727272"/>
                </a:solidFill>
                <a:latin typeface="Georgia"/>
              </a:rPr>
              <a:t>Marketing intangibles</a:t>
            </a:r>
            <a:endParaRPr kumimoji="0" lang="en-GB" sz="1200" b="0" i="0" u="none" strike="noStrike" kern="0" cap="none" spc="0" normalizeH="0" baseline="0" noProof="0" dirty="0" smtClean="0">
              <a:ln>
                <a:noFill/>
              </a:ln>
              <a:solidFill>
                <a:srgbClr val="727272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  <p:sp>
        <p:nvSpPr>
          <p:cNvPr id="18" name="Freeform 17"/>
          <p:cNvSpPr/>
          <p:nvPr/>
        </p:nvSpPr>
        <p:spPr>
          <a:xfrm>
            <a:off x="1897156" y="1734843"/>
            <a:ext cx="7812115" cy="1302274"/>
          </a:xfrm>
          <a:custGeom>
            <a:avLst/>
            <a:gdLst>
              <a:gd name="connsiteX0" fmla="*/ 0 w 2172772"/>
              <a:gd name="connsiteY0" fmla="*/ 54319 h 543193"/>
              <a:gd name="connsiteX1" fmla="*/ 54319 w 2172772"/>
              <a:gd name="connsiteY1" fmla="*/ 0 h 543193"/>
              <a:gd name="connsiteX2" fmla="*/ 2118453 w 2172772"/>
              <a:gd name="connsiteY2" fmla="*/ 0 h 543193"/>
              <a:gd name="connsiteX3" fmla="*/ 2172772 w 2172772"/>
              <a:gd name="connsiteY3" fmla="*/ 54319 h 543193"/>
              <a:gd name="connsiteX4" fmla="*/ 2172772 w 2172772"/>
              <a:gd name="connsiteY4" fmla="*/ 488874 h 543193"/>
              <a:gd name="connsiteX5" fmla="*/ 2118453 w 2172772"/>
              <a:gd name="connsiteY5" fmla="*/ 543193 h 543193"/>
              <a:gd name="connsiteX6" fmla="*/ 54319 w 2172772"/>
              <a:gd name="connsiteY6" fmla="*/ 543193 h 543193"/>
              <a:gd name="connsiteX7" fmla="*/ 0 w 2172772"/>
              <a:gd name="connsiteY7" fmla="*/ 488874 h 543193"/>
              <a:gd name="connsiteX8" fmla="*/ 0 w 2172772"/>
              <a:gd name="connsiteY8" fmla="*/ 54319 h 54319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</a:cxnLst>
            <a:rect l="l" t="t" r="r" b="b"/>
            <a:pathLst>
              <a:path w="2172772" h="543193">
                <a:moveTo>
                  <a:pt x="0" y="54319"/>
                </a:moveTo>
                <a:cubicBezTo>
                  <a:pt x="0" y="24319"/>
                  <a:pt x="24319" y="0"/>
                  <a:pt x="54319" y="0"/>
                </a:cubicBezTo>
                <a:lnTo>
                  <a:pt x="2118453" y="0"/>
                </a:lnTo>
                <a:cubicBezTo>
                  <a:pt x="2148453" y="0"/>
                  <a:pt x="2172772" y="24319"/>
                  <a:pt x="2172772" y="54319"/>
                </a:cubicBezTo>
                <a:lnTo>
                  <a:pt x="2172772" y="488874"/>
                </a:lnTo>
                <a:cubicBezTo>
                  <a:pt x="2172772" y="518874"/>
                  <a:pt x="2148453" y="543193"/>
                  <a:pt x="2118453" y="543193"/>
                </a:cubicBezTo>
                <a:lnTo>
                  <a:pt x="54319" y="543193"/>
                </a:lnTo>
                <a:cubicBezTo>
                  <a:pt x="24319" y="543193"/>
                  <a:pt x="0" y="518874"/>
                  <a:pt x="0" y="488874"/>
                </a:cubicBezTo>
                <a:lnTo>
                  <a:pt x="0" y="54319"/>
                </a:lnTo>
                <a:close/>
              </a:path>
            </a:pathLst>
          </a:custGeom>
          <a:solidFill>
            <a:schemeClr val="accent1">
              <a:alpha val="90000"/>
            </a:schemeClr>
          </a:solidFill>
        </p:spPr>
        <p:style>
          <a:lnRef idx="2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lnRef>
          <a:fillRef idx="1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fillRef>
          <a:effectRef idx="0">
            <a:schemeClr val="accent1">
              <a:alpha val="90000"/>
              <a:tint val="40000"/>
              <a:hueOff val="0"/>
              <a:satOff val="0"/>
              <a:lumOff val="0"/>
              <a:alphaOff val="0"/>
            </a:schemeClr>
          </a:effectRef>
          <a:fontRef idx="minor">
            <a:schemeClr val="dk1">
              <a:hueOff val="0"/>
              <a:satOff val="0"/>
              <a:lumOff val="0"/>
              <a:alphaOff val="0"/>
            </a:schemeClr>
          </a:fontRef>
        </p:style>
        <p:txBody>
          <a:bodyPr spcFirstLastPara="0" vert="horz" wrap="square" lIns="55280" tIns="55280" rIns="55280" bIns="55280" numCol="1" spcCol="1270" anchor="ctr" anchorCtr="0">
            <a:noAutofit/>
          </a:bodyPr>
          <a:lstStyle/>
          <a:p>
            <a:pPr lvl="0" algn="ctr" defTabSz="1377950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3200" b="1" dirty="0" smtClean="0">
                <a:solidFill>
                  <a:schemeClr val="lt1"/>
                </a:solidFill>
              </a:rPr>
              <a:t>Intensive TFDE work </a:t>
            </a:r>
            <a:r>
              <a:rPr lang="en-US" sz="3200" b="1" dirty="0">
                <a:solidFill>
                  <a:schemeClr val="lt1"/>
                </a:solidFill>
              </a:rPr>
              <a:t>since April 2018</a:t>
            </a:r>
          </a:p>
        </p:txBody>
      </p:sp>
      <p:sp>
        <p:nvSpPr>
          <p:cNvPr id="19" name="Freeform 18"/>
          <p:cNvSpPr/>
          <p:nvPr/>
        </p:nvSpPr>
        <p:spPr>
          <a:xfrm>
            <a:off x="9373352" y="4035937"/>
            <a:ext cx="1368152" cy="479160"/>
          </a:xfrm>
          <a:custGeom>
            <a:avLst/>
            <a:gdLst>
              <a:gd name="connsiteX0" fmla="*/ 0 w 1098684"/>
              <a:gd name="connsiteY0" fmla="*/ 549342 h 1098684"/>
              <a:gd name="connsiteX1" fmla="*/ 549342 w 1098684"/>
              <a:gd name="connsiteY1" fmla="*/ 0 h 1098684"/>
              <a:gd name="connsiteX2" fmla="*/ 1098684 w 1098684"/>
              <a:gd name="connsiteY2" fmla="*/ 549342 h 1098684"/>
              <a:gd name="connsiteX3" fmla="*/ 549342 w 1098684"/>
              <a:gd name="connsiteY3" fmla="*/ 1098684 h 1098684"/>
              <a:gd name="connsiteX4" fmla="*/ 0 w 1098684"/>
              <a:gd name="connsiteY4" fmla="*/ 549342 h 109868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098684" h="1098684">
                <a:moveTo>
                  <a:pt x="0" y="549342"/>
                </a:moveTo>
                <a:cubicBezTo>
                  <a:pt x="0" y="245949"/>
                  <a:pt x="245949" y="0"/>
                  <a:pt x="549342" y="0"/>
                </a:cubicBezTo>
                <a:cubicBezTo>
                  <a:pt x="852735" y="0"/>
                  <a:pt x="1098684" y="245949"/>
                  <a:pt x="1098684" y="549342"/>
                </a:cubicBezTo>
                <a:cubicBezTo>
                  <a:pt x="1098684" y="852735"/>
                  <a:pt x="852735" y="1098684"/>
                  <a:pt x="549342" y="1098684"/>
                </a:cubicBezTo>
                <a:cubicBezTo>
                  <a:pt x="245949" y="1098684"/>
                  <a:pt x="0" y="852735"/>
                  <a:pt x="0" y="549342"/>
                </a:cubicBezTo>
                <a:close/>
              </a:path>
            </a:pathLst>
          </a:custGeom>
          <a:gradFill rotWithShape="1">
            <a:gsLst>
              <a:gs pos="0">
                <a:srgbClr val="4BACC6">
                  <a:tint val="1000"/>
                  <a:satMod val="255000"/>
                </a:srgbClr>
              </a:gs>
              <a:gs pos="55000">
                <a:srgbClr val="4BACC6">
                  <a:tint val="12000"/>
                  <a:satMod val="255000"/>
                </a:srgbClr>
              </a:gs>
              <a:gs pos="100000">
                <a:srgbClr val="4BACC6">
                  <a:tint val="45000"/>
                  <a:satMod val="250000"/>
                </a:srgbClr>
              </a:gs>
            </a:gsLst>
            <a:path path="circle">
              <a:fillToRect l="-40000" t="-90000" r="140000" b="190000"/>
            </a:path>
          </a:gradFill>
          <a:ln w="19050" cap="flat" cmpd="sng" algn="ctr">
            <a:solidFill>
              <a:srgbClr val="4BACC6"/>
            </a:solidFill>
            <a:prstDash val="dash"/>
          </a:ln>
          <a:effectLst>
            <a:outerShdw blurRad="51500" dist="25400" dir="5400000" rotWithShape="0">
              <a:srgbClr val="000000">
                <a:alpha val="40000"/>
              </a:srgbClr>
            </a:outerShdw>
          </a:effectLst>
        </p:spPr>
        <p:txBody>
          <a:bodyPr spcFirstLastPara="0" vert="horz" wrap="square" lIns="166614" tIns="166614" rIns="166614" bIns="166614" numCol="1" spcCol="1270" anchor="ctr" anchorCtr="0">
            <a:noAutofit/>
          </a:bodyPr>
          <a:lstStyle/>
          <a:p>
            <a:pPr marL="0" marR="0" lvl="0" indent="0" algn="ctr" defTabSz="40005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  <a:buClrTx/>
              <a:buSzTx/>
              <a:buFontTx/>
              <a:buNone/>
              <a:tabLst/>
              <a:defRPr/>
            </a:pPr>
            <a:r>
              <a:rPr lang="fr-FR" sz="1200" kern="0" noProof="0" dirty="0" smtClean="0">
                <a:solidFill>
                  <a:srgbClr val="727272"/>
                </a:solidFill>
                <a:latin typeface="Georgia"/>
              </a:rPr>
              <a:t>GLOBE</a:t>
            </a:r>
            <a:endParaRPr kumimoji="0" lang="en-GB" sz="1200" b="0" i="0" u="none" strike="noStrike" kern="0" cap="none" spc="0" normalizeH="0" baseline="0" noProof="0" dirty="0" smtClean="0">
              <a:ln>
                <a:noFill/>
              </a:ln>
              <a:solidFill>
                <a:srgbClr val="727272"/>
              </a:solidFill>
              <a:effectLst/>
              <a:uLnTx/>
              <a:uFillTx/>
              <a:latin typeface="Georgia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548373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b="1" dirty="0" smtClean="0">
                <a:solidFill>
                  <a:srgbClr val="006299"/>
                </a:solidFill>
              </a:rPr>
              <a:t>Proposed Way Forward</a:t>
            </a:r>
            <a:endParaRPr lang="en-GB" b="1" dirty="0">
              <a:solidFill>
                <a:srgbClr val="006299"/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294967295"/>
          </p:nvPr>
        </p:nvSpPr>
        <p:spPr/>
        <p:txBody>
          <a:bodyPr/>
          <a:lstStyle/>
          <a:p>
            <a:pPr defTabSz="1219170"/>
            <a:fld id="{273CC3BB-43F9-42FB-9B92-C637F6CD23A4}" type="slidenum">
              <a:rPr lang="en-GB">
                <a:solidFill>
                  <a:prstClr val="white"/>
                </a:solidFill>
              </a:rPr>
              <a:pPr defTabSz="1219170"/>
              <a:t>8</a:t>
            </a:fld>
            <a:endParaRPr lang="en-GB" dirty="0">
              <a:solidFill>
                <a:prstClr val="white"/>
              </a:solidFill>
            </a:endParaRPr>
          </a:p>
        </p:txBody>
      </p:sp>
      <p:grpSp>
        <p:nvGrpSpPr>
          <p:cNvPr id="7" name="Group 6"/>
          <p:cNvGrpSpPr/>
          <p:nvPr/>
        </p:nvGrpSpPr>
        <p:grpSpPr>
          <a:xfrm rot="10800000">
            <a:off x="1740128" y="1582482"/>
            <a:ext cx="8971414" cy="3336879"/>
            <a:chOff x="2311148" y="1694492"/>
            <a:chExt cx="5087486" cy="3648421"/>
          </a:xfrm>
        </p:grpSpPr>
        <p:sp>
          <p:nvSpPr>
            <p:cNvPr id="8" name="Freeform 7"/>
            <p:cNvSpPr/>
            <p:nvPr/>
          </p:nvSpPr>
          <p:spPr>
            <a:xfrm rot="10800000">
              <a:off x="2311148" y="1694492"/>
              <a:ext cx="1808489" cy="1339453"/>
            </a:xfrm>
            <a:custGeom>
              <a:avLst/>
              <a:gdLst>
                <a:gd name="connsiteX0" fmla="*/ 0 w 1339453"/>
                <a:gd name="connsiteY0" fmla="*/ 669727 h 1339453"/>
                <a:gd name="connsiteX1" fmla="*/ 669727 w 1339453"/>
                <a:gd name="connsiteY1" fmla="*/ 0 h 1339453"/>
                <a:gd name="connsiteX2" fmla="*/ 1339454 w 1339453"/>
                <a:gd name="connsiteY2" fmla="*/ 669727 h 1339453"/>
                <a:gd name="connsiteX3" fmla="*/ 669727 w 1339453"/>
                <a:gd name="connsiteY3" fmla="*/ 1339454 h 1339453"/>
                <a:gd name="connsiteX4" fmla="*/ 0 w 1339453"/>
                <a:gd name="connsiteY4" fmla="*/ 669727 h 1339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9453" h="1339453">
                  <a:moveTo>
                    <a:pt x="0" y="669727"/>
                  </a:moveTo>
                  <a:cubicBezTo>
                    <a:pt x="0" y="299847"/>
                    <a:pt x="299847" y="0"/>
                    <a:pt x="669727" y="0"/>
                  </a:cubicBezTo>
                  <a:cubicBezTo>
                    <a:pt x="1039607" y="0"/>
                    <a:pt x="1339454" y="299847"/>
                    <a:pt x="1339454" y="669727"/>
                  </a:cubicBezTo>
                  <a:cubicBezTo>
                    <a:pt x="1339454" y="1039607"/>
                    <a:pt x="1039607" y="1339454"/>
                    <a:pt x="669727" y="1339454"/>
                  </a:cubicBezTo>
                  <a:cubicBezTo>
                    <a:pt x="299847" y="1339454"/>
                    <a:pt x="0" y="1039607"/>
                    <a:pt x="0" y="669727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4258" tIns="234258" rIns="234258" bIns="234258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kern="1200" dirty="0" smtClean="0"/>
                <a:t>BEPS issues</a:t>
              </a:r>
              <a:endParaRPr lang="en-US" sz="2800" b="1" kern="1200" dirty="0"/>
            </a:p>
          </p:txBody>
        </p:sp>
        <p:sp>
          <p:nvSpPr>
            <p:cNvPr id="9" name="Freeform 8"/>
            <p:cNvSpPr/>
            <p:nvPr/>
          </p:nvSpPr>
          <p:spPr>
            <a:xfrm>
              <a:off x="2744343" y="3142715"/>
              <a:ext cx="900448" cy="776882"/>
            </a:xfrm>
            <a:custGeom>
              <a:avLst/>
              <a:gdLst>
                <a:gd name="connsiteX0" fmla="*/ 102976 w 776882"/>
                <a:gd name="connsiteY0" fmla="*/ 297080 h 776882"/>
                <a:gd name="connsiteX1" fmla="*/ 297080 w 776882"/>
                <a:gd name="connsiteY1" fmla="*/ 297080 h 776882"/>
                <a:gd name="connsiteX2" fmla="*/ 297080 w 776882"/>
                <a:gd name="connsiteY2" fmla="*/ 102976 h 776882"/>
                <a:gd name="connsiteX3" fmla="*/ 479802 w 776882"/>
                <a:gd name="connsiteY3" fmla="*/ 102976 h 776882"/>
                <a:gd name="connsiteX4" fmla="*/ 479802 w 776882"/>
                <a:gd name="connsiteY4" fmla="*/ 297080 h 776882"/>
                <a:gd name="connsiteX5" fmla="*/ 673906 w 776882"/>
                <a:gd name="connsiteY5" fmla="*/ 297080 h 776882"/>
                <a:gd name="connsiteX6" fmla="*/ 673906 w 776882"/>
                <a:gd name="connsiteY6" fmla="*/ 479802 h 776882"/>
                <a:gd name="connsiteX7" fmla="*/ 479802 w 776882"/>
                <a:gd name="connsiteY7" fmla="*/ 479802 h 776882"/>
                <a:gd name="connsiteX8" fmla="*/ 479802 w 776882"/>
                <a:gd name="connsiteY8" fmla="*/ 673906 h 776882"/>
                <a:gd name="connsiteX9" fmla="*/ 297080 w 776882"/>
                <a:gd name="connsiteY9" fmla="*/ 673906 h 776882"/>
                <a:gd name="connsiteX10" fmla="*/ 297080 w 776882"/>
                <a:gd name="connsiteY10" fmla="*/ 479802 h 776882"/>
                <a:gd name="connsiteX11" fmla="*/ 102976 w 776882"/>
                <a:gd name="connsiteY11" fmla="*/ 479802 h 776882"/>
                <a:gd name="connsiteX12" fmla="*/ 102976 w 776882"/>
                <a:gd name="connsiteY12" fmla="*/ 297080 h 77688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</a:cxnLst>
              <a:rect l="l" t="t" r="r" b="b"/>
              <a:pathLst>
                <a:path w="776882" h="776882">
                  <a:moveTo>
                    <a:pt x="102976" y="297080"/>
                  </a:moveTo>
                  <a:lnTo>
                    <a:pt x="297080" y="297080"/>
                  </a:lnTo>
                  <a:lnTo>
                    <a:pt x="297080" y="102976"/>
                  </a:lnTo>
                  <a:lnTo>
                    <a:pt x="479802" y="102976"/>
                  </a:lnTo>
                  <a:lnTo>
                    <a:pt x="479802" y="297080"/>
                  </a:lnTo>
                  <a:lnTo>
                    <a:pt x="673906" y="297080"/>
                  </a:lnTo>
                  <a:lnTo>
                    <a:pt x="673906" y="479802"/>
                  </a:lnTo>
                  <a:lnTo>
                    <a:pt x="479802" y="479802"/>
                  </a:lnTo>
                  <a:lnTo>
                    <a:pt x="479802" y="673906"/>
                  </a:lnTo>
                  <a:lnTo>
                    <a:pt x="297080" y="673906"/>
                  </a:lnTo>
                  <a:lnTo>
                    <a:pt x="297080" y="479802"/>
                  </a:lnTo>
                  <a:lnTo>
                    <a:pt x="102976" y="479802"/>
                  </a:lnTo>
                  <a:lnTo>
                    <a:pt x="102976" y="297080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02976" tIns="297080" rIns="102976" bIns="297080" numCol="1" spcCol="1270" anchor="ctr" anchorCtr="0">
              <a:noAutofit/>
            </a:bodyPr>
            <a:lstStyle/>
            <a:p>
              <a:pPr lvl="0" algn="ctr" defTabSz="5778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1300" kern="1200"/>
            </a:p>
          </p:txBody>
        </p:sp>
        <p:sp>
          <p:nvSpPr>
            <p:cNvPr id="10" name="Freeform 9"/>
            <p:cNvSpPr/>
            <p:nvPr/>
          </p:nvSpPr>
          <p:spPr>
            <a:xfrm rot="10800000">
              <a:off x="2311148" y="4003460"/>
              <a:ext cx="1808489" cy="1339453"/>
            </a:xfrm>
            <a:custGeom>
              <a:avLst/>
              <a:gdLst>
                <a:gd name="connsiteX0" fmla="*/ 0 w 1339453"/>
                <a:gd name="connsiteY0" fmla="*/ 669727 h 1339453"/>
                <a:gd name="connsiteX1" fmla="*/ 669727 w 1339453"/>
                <a:gd name="connsiteY1" fmla="*/ 0 h 1339453"/>
                <a:gd name="connsiteX2" fmla="*/ 1339454 w 1339453"/>
                <a:gd name="connsiteY2" fmla="*/ 669727 h 1339453"/>
                <a:gd name="connsiteX3" fmla="*/ 669727 w 1339453"/>
                <a:gd name="connsiteY3" fmla="*/ 1339454 h 1339453"/>
                <a:gd name="connsiteX4" fmla="*/ 0 w 1339453"/>
                <a:gd name="connsiteY4" fmla="*/ 669727 h 133945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339453" h="1339453">
                  <a:moveTo>
                    <a:pt x="0" y="669727"/>
                  </a:moveTo>
                  <a:cubicBezTo>
                    <a:pt x="0" y="299847"/>
                    <a:pt x="299847" y="0"/>
                    <a:pt x="669727" y="0"/>
                  </a:cubicBezTo>
                  <a:cubicBezTo>
                    <a:pt x="1039607" y="0"/>
                    <a:pt x="1339454" y="299847"/>
                    <a:pt x="1339454" y="669727"/>
                  </a:cubicBezTo>
                  <a:cubicBezTo>
                    <a:pt x="1339454" y="1039607"/>
                    <a:pt x="1039607" y="1339454"/>
                    <a:pt x="669727" y="1339454"/>
                  </a:cubicBezTo>
                  <a:cubicBezTo>
                    <a:pt x="299847" y="1339454"/>
                    <a:pt x="0" y="1039607"/>
                    <a:pt x="0" y="669727"/>
                  </a:cubicBezTo>
                  <a:close/>
                </a:path>
              </a:pathLst>
            </a:custGeom>
            <a:solidFill>
              <a:schemeClr val="accent1">
                <a:lumMod val="60000"/>
                <a:lumOff val="40000"/>
              </a:schemeClr>
            </a:solidFill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34258" tIns="234258" rIns="234258" bIns="234258" numCol="1" spcCol="1270" anchor="ctr" anchorCtr="0">
              <a:noAutofit/>
            </a:bodyPr>
            <a:lstStyle/>
            <a:p>
              <a:pPr lvl="0" algn="ctr" defTabSz="13335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800" b="1" kern="1200" dirty="0" smtClean="0"/>
                <a:t>Allocation of taxing rights</a:t>
              </a:r>
              <a:endParaRPr lang="en-US" sz="2800" b="1" kern="1200" dirty="0"/>
            </a:p>
          </p:txBody>
        </p:sp>
        <p:sp>
          <p:nvSpPr>
            <p:cNvPr id="12" name="Freeform 11"/>
            <p:cNvSpPr/>
            <p:nvPr/>
          </p:nvSpPr>
          <p:spPr>
            <a:xfrm rot="10800000">
              <a:off x="3997360" y="3214129"/>
              <a:ext cx="550154" cy="629777"/>
            </a:xfrm>
            <a:custGeom>
              <a:avLst/>
              <a:gdLst>
                <a:gd name="connsiteX0" fmla="*/ 0 w 425946"/>
                <a:gd name="connsiteY0" fmla="*/ 99655 h 498276"/>
                <a:gd name="connsiteX1" fmla="*/ 212973 w 425946"/>
                <a:gd name="connsiteY1" fmla="*/ 99655 h 498276"/>
                <a:gd name="connsiteX2" fmla="*/ 212973 w 425946"/>
                <a:gd name="connsiteY2" fmla="*/ 0 h 498276"/>
                <a:gd name="connsiteX3" fmla="*/ 425946 w 425946"/>
                <a:gd name="connsiteY3" fmla="*/ 249138 h 498276"/>
                <a:gd name="connsiteX4" fmla="*/ 212973 w 425946"/>
                <a:gd name="connsiteY4" fmla="*/ 498276 h 498276"/>
                <a:gd name="connsiteX5" fmla="*/ 212973 w 425946"/>
                <a:gd name="connsiteY5" fmla="*/ 398621 h 498276"/>
                <a:gd name="connsiteX6" fmla="*/ 0 w 425946"/>
                <a:gd name="connsiteY6" fmla="*/ 398621 h 498276"/>
                <a:gd name="connsiteX7" fmla="*/ 0 w 425946"/>
                <a:gd name="connsiteY7" fmla="*/ 99655 h 498276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425946" h="498276">
                  <a:moveTo>
                    <a:pt x="0" y="99655"/>
                  </a:moveTo>
                  <a:lnTo>
                    <a:pt x="212973" y="99655"/>
                  </a:lnTo>
                  <a:lnTo>
                    <a:pt x="212973" y="0"/>
                  </a:lnTo>
                  <a:lnTo>
                    <a:pt x="425946" y="249138"/>
                  </a:lnTo>
                  <a:lnTo>
                    <a:pt x="212973" y="498276"/>
                  </a:lnTo>
                  <a:lnTo>
                    <a:pt x="212973" y="398621"/>
                  </a:lnTo>
                  <a:lnTo>
                    <a:pt x="0" y="398621"/>
                  </a:lnTo>
                  <a:lnTo>
                    <a:pt x="0" y="99655"/>
                  </a:lnTo>
                  <a:close/>
                </a:path>
              </a:pathLst>
            </a:custGeom>
            <a:solidFill>
              <a:schemeClr val="accent1">
                <a:lumMod val="40000"/>
                <a:lumOff val="60000"/>
              </a:schemeClr>
            </a:solidFill>
          </p:spPr>
          <p:style>
            <a:ln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tint val="60000"/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tint val="60000"/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99655" rIns="127784" bIns="99655" numCol="1" spcCol="1270" anchor="ctr" anchorCtr="0">
              <a:noAutofit/>
            </a:bodyPr>
            <a:lstStyle/>
            <a:p>
              <a:pPr lvl="0" algn="ctr" defTabSz="9334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100" kern="1200"/>
            </a:p>
          </p:txBody>
        </p:sp>
        <p:sp>
          <p:nvSpPr>
            <p:cNvPr id="13" name="Rounded Rectangle 12"/>
            <p:cNvSpPr/>
            <p:nvPr/>
          </p:nvSpPr>
          <p:spPr>
            <a:xfrm rot="10800000">
              <a:off x="4643441" y="2472442"/>
              <a:ext cx="2755193" cy="2125498"/>
            </a:xfrm>
            <a:prstGeom prst="roundRect">
              <a:avLst/>
            </a:pr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468517" tIns="468517" rIns="468517" bIns="468517" numCol="1" spcCol="1270" anchor="ctr" anchorCtr="0">
              <a:noAutofit/>
            </a:bodyPr>
            <a:lstStyle/>
            <a:p>
              <a:pPr lvl="0" algn="ctr" defTabSz="2667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b="1" kern="1200" dirty="0" smtClean="0"/>
                <a:t>Comprehensive work on </a:t>
              </a:r>
              <a:r>
                <a:rPr lang="en-US" sz="3200" b="1" kern="1200" dirty="0" smtClean="0">
                  <a:solidFill>
                    <a:schemeClr val="bg1"/>
                  </a:solidFill>
                </a:rPr>
                <a:t>2 pillars </a:t>
              </a:r>
              <a:endParaRPr lang="en-US" sz="3200" b="1" kern="1200" dirty="0">
                <a:solidFill>
                  <a:schemeClr val="bg1"/>
                </a:solidFill>
              </a:endParaRPr>
            </a:p>
          </p:txBody>
        </p:sp>
      </p:grpSp>
      <p:sp>
        <p:nvSpPr>
          <p:cNvPr id="15" name="TextBox 14"/>
          <p:cNvSpPr txBox="1"/>
          <p:nvPr/>
        </p:nvSpPr>
        <p:spPr>
          <a:xfrm>
            <a:off x="1972887" y="4218026"/>
            <a:ext cx="4388723" cy="442674"/>
          </a:xfrm>
          <a:prstGeom prst="roundRect">
            <a:avLst/>
          </a:prstGeom>
          <a:solidFill>
            <a:schemeClr val="accent1">
              <a:lumMod val="75000"/>
            </a:schemeClr>
          </a:solidFill>
        </p:spPr>
        <p:txBody>
          <a:bodyPr wrap="square" rtlCol="0">
            <a:spAutoFit/>
          </a:bodyPr>
          <a:lstStyle/>
          <a:p>
            <a:pPr marL="0" marR="0" lvl="0" indent="0" algn="ctr" defTabSz="91440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fr-FR" sz="2000" b="1" kern="0" dirty="0" smtClean="0">
                <a:solidFill>
                  <a:prstClr val="white"/>
                </a:solidFill>
              </a:rPr>
              <a:t>« </a:t>
            </a:r>
            <a:r>
              <a:rPr lang="fr-FR" sz="2000" b="1" kern="0" dirty="0" err="1" smtClean="0">
                <a:solidFill>
                  <a:prstClr val="white"/>
                </a:solidFill>
              </a:rPr>
              <a:t>Without</a:t>
            </a:r>
            <a:r>
              <a:rPr lang="fr-FR" sz="2000" b="1" kern="0" dirty="0" smtClean="0">
                <a:solidFill>
                  <a:prstClr val="white"/>
                </a:solidFill>
              </a:rPr>
              <a:t> </a:t>
            </a:r>
            <a:r>
              <a:rPr lang="fr-FR" sz="2000" b="1" kern="0" dirty="0" err="1" smtClean="0">
                <a:solidFill>
                  <a:prstClr val="white"/>
                </a:solidFill>
              </a:rPr>
              <a:t>Prejudice</a:t>
            </a:r>
            <a:r>
              <a:rPr lang="fr-FR" sz="2000" b="1" kern="0" dirty="0" smtClean="0">
                <a:solidFill>
                  <a:prstClr val="white"/>
                </a:solidFill>
              </a:rPr>
              <a:t> » Basis</a:t>
            </a:r>
            <a:endParaRPr kumimoji="0" lang="en-GB" sz="2000" b="1" i="0" u="none" strike="noStrike" kern="0" cap="none" spc="0" normalizeH="0" baseline="0" noProof="0" dirty="0">
              <a:ln>
                <a:noFill/>
              </a:ln>
              <a:solidFill>
                <a:prstClr val="white"/>
              </a:solidFill>
              <a:effectLst/>
              <a:uLnTx/>
              <a:uFillTx/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3234283" y="5528335"/>
            <a:ext cx="5125476" cy="923079"/>
          </a:xfrm>
          <a:prstGeom prst="roundRect">
            <a:avLst/>
          </a:prstGeom>
          <a:solidFill>
            <a:schemeClr val="bg1">
              <a:lumMod val="95000"/>
            </a:schemeClr>
          </a:solidFill>
          <a:effectLst>
            <a:outerShdw blurRad="51500" dist="25400" dir="5400000" rotWithShape="0">
              <a:srgbClr val="000000">
                <a:alpha val="40000"/>
              </a:srgbClr>
            </a:outerShdw>
          </a:effectLst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spcFirstLastPara="0" vert="horz" wrap="square" lIns="53341" tIns="96628" rIns="123298" bIns="96629" numCol="1" spcCol="1270" anchor="ctr" anchorCtr="0">
            <a:noAutofit/>
          </a:bodyPr>
          <a:lstStyle>
            <a:lvl1pPr indent="0" algn="ctr">
              <a:spcBef>
                <a:spcPts val="768"/>
              </a:spcBef>
              <a:buClr>
                <a:schemeClr val="tx1"/>
              </a:buClr>
              <a:buFont typeface="Arial" pitchFamily="34" charset="0"/>
              <a:buNone/>
              <a:defRPr kumimoji="0" sz="2400" b="1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1pPr>
            <a:lvl2pPr marL="741600" indent="-284400">
              <a:spcBef>
                <a:spcPts val="672"/>
              </a:spcBef>
              <a:buClr>
                <a:schemeClr val="tx1"/>
              </a:buClr>
              <a:buFont typeface="Arial" pitchFamily="34" charset="0"/>
              <a:buChar char="–"/>
              <a:defRPr kumimoji="0" sz="28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defRPr>
            </a:lvl2pPr>
            <a:lvl3pPr marL="1144800" indent="-230400">
              <a:spcBef>
                <a:spcPts val="576"/>
              </a:spcBef>
              <a:buClr>
                <a:schemeClr val="tx1"/>
              </a:buClr>
              <a:buFont typeface="Arial" pitchFamily="34" charset="0"/>
              <a:buChar char="•"/>
              <a:defRPr kumimoji="0" sz="24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defRPr>
            </a:lvl3pPr>
            <a:lvl4pPr marL="1602000" indent="-230400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–"/>
              <a:defRPr kumimoji="0" sz="20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defRPr>
            </a:lvl4pPr>
            <a:lvl5pPr marL="2059200" indent="-230400">
              <a:spcBef>
                <a:spcPts val="480"/>
              </a:spcBef>
              <a:buClr>
                <a:schemeClr val="tx1"/>
              </a:buClr>
              <a:buFont typeface="Arial" pitchFamily="34" charset="0"/>
              <a:buChar char="»"/>
              <a:defRPr kumimoji="0" sz="20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  <a:latin typeface="+mj-lt"/>
              </a:defRPr>
            </a:lvl5pPr>
            <a:lvl6pPr marL="1609344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6pPr>
            <a:lvl7pPr marL="1828800" indent="-182880">
              <a:spcBef>
                <a:spcPts val="300"/>
              </a:spcBef>
              <a:buClr>
                <a:schemeClr val="accent3"/>
              </a:buClr>
              <a:buFont typeface="Georgia"/>
              <a:buChar char="▫"/>
              <a:defRPr kumimoji="0" sz="16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7pPr>
            <a:lvl8pPr marL="2029968" indent="-18288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50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8pPr>
            <a:lvl9pPr marL="2240280" indent="-182880">
              <a:spcBef>
                <a:spcPts val="300"/>
              </a:spcBef>
              <a:buClr>
                <a:schemeClr val="accent3"/>
              </a:buClr>
              <a:buFont typeface="Georgia"/>
              <a:buChar char="◦"/>
              <a:defRPr kumimoji="0" sz="1400" baseline="0">
                <a:solidFill>
                  <a:schemeClr val="dk1">
                    <a:hueOff val="0"/>
                    <a:satOff val="0"/>
                    <a:lumOff val="0"/>
                    <a:alphaOff val="0"/>
                  </a:schemeClr>
                </a:solidFill>
              </a:defRPr>
            </a:lvl9pPr>
          </a:lstStyle>
          <a:p>
            <a:r>
              <a:rPr lang="en-US" sz="1600" dirty="0" smtClean="0"/>
              <a:t>Release of a </a:t>
            </a:r>
            <a:r>
              <a:rPr lang="en-US" sz="1600" dirty="0"/>
              <a:t>Policy Note by the Inclusive Framework on 29 January </a:t>
            </a:r>
            <a:r>
              <a:rPr lang="en-US" sz="1600" dirty="0" smtClean="0"/>
              <a:t>2019</a:t>
            </a:r>
          </a:p>
        </p:txBody>
      </p:sp>
    </p:spTree>
    <p:extLst>
      <p:ext uri="{BB962C8B-B14F-4D97-AF65-F5344CB8AC3E}">
        <p14:creationId xmlns:p14="http://schemas.microsoft.com/office/powerpoint/2010/main" xmlns="" val="14168287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 animBg="1"/>
      <p:bldP spid="14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ight Triangle 6"/>
          <p:cNvSpPr/>
          <p:nvPr/>
        </p:nvSpPr>
        <p:spPr>
          <a:xfrm rot="10800000" flipH="1" flipV="1">
            <a:off x="239352" y="1342514"/>
            <a:ext cx="11713297" cy="5254841"/>
          </a:xfrm>
          <a:prstGeom prst="rtTriangle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 defTabSz="1219170"/>
            <a:endParaRPr lang="en-GB" sz="2400" dirty="0">
              <a:solidFill>
                <a:srgbClr val="727272"/>
              </a:solidFill>
              <a:latin typeface="Georgia"/>
            </a:endParaRPr>
          </a:p>
          <a:p>
            <a:pPr algn="ctr" defTabSz="1219170"/>
            <a:endParaRPr lang="en-GB" sz="2400" dirty="0">
              <a:solidFill>
                <a:srgbClr val="727272"/>
              </a:solidFill>
              <a:latin typeface="Georgia"/>
            </a:endParaRPr>
          </a:p>
          <a:p>
            <a:pPr algn="ctr" defTabSz="1219170"/>
            <a:endParaRPr lang="en-GB" sz="2400" dirty="0">
              <a:solidFill>
                <a:srgbClr val="727272"/>
              </a:solidFill>
              <a:latin typeface="Georgia"/>
            </a:endParaRPr>
          </a:p>
          <a:p>
            <a:pPr algn="ctr" defTabSz="1219170"/>
            <a:endParaRPr lang="en-GB" sz="2400" dirty="0">
              <a:solidFill>
                <a:srgbClr val="727272"/>
              </a:solidFill>
              <a:latin typeface="Georgia"/>
            </a:endParaRPr>
          </a:p>
          <a:p>
            <a:pPr algn="ctr" defTabSz="1219170"/>
            <a:endParaRPr lang="en-GB" sz="2400" dirty="0">
              <a:solidFill>
                <a:srgbClr val="727272"/>
              </a:solidFill>
              <a:latin typeface="Georgia"/>
            </a:endParaRPr>
          </a:p>
        </p:txBody>
      </p:sp>
      <p:sp>
        <p:nvSpPr>
          <p:cNvPr id="3" name="Right Triangle 2"/>
          <p:cNvSpPr/>
          <p:nvPr/>
        </p:nvSpPr>
        <p:spPr>
          <a:xfrm rot="10800000">
            <a:off x="239350" y="1316756"/>
            <a:ext cx="11713301" cy="5249161"/>
          </a:xfrm>
          <a:prstGeom prst="rtTriangl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vert="vert" rtlCol="0" anchor="ctr"/>
          <a:lstStyle/>
          <a:p>
            <a:pPr algn="ctr" defTabSz="1219170"/>
            <a:endParaRPr lang="en-GB" sz="2400" dirty="0">
              <a:solidFill>
                <a:srgbClr val="727272"/>
              </a:solidFill>
              <a:latin typeface="Georgia"/>
            </a:endParaRPr>
          </a:p>
          <a:p>
            <a:pPr algn="ctr" defTabSz="1219170"/>
            <a:endParaRPr lang="en-GB" sz="2400" dirty="0">
              <a:solidFill>
                <a:srgbClr val="727272"/>
              </a:solidFill>
              <a:latin typeface="Georgia"/>
            </a:endParaRPr>
          </a:p>
          <a:p>
            <a:pPr algn="ctr" defTabSz="1219170"/>
            <a:endParaRPr lang="en-GB" sz="2400" dirty="0">
              <a:solidFill>
                <a:srgbClr val="727272"/>
              </a:solidFill>
              <a:latin typeface="Georgia"/>
            </a:endParaRPr>
          </a:p>
          <a:p>
            <a:pPr algn="ctr" defTabSz="1219170"/>
            <a:endParaRPr lang="en-GB" sz="2400" dirty="0">
              <a:solidFill>
                <a:srgbClr val="727272"/>
              </a:solidFill>
              <a:latin typeface="Georgia"/>
            </a:endParaRPr>
          </a:p>
          <a:p>
            <a:pPr algn="ctr" defTabSz="1219170"/>
            <a:endParaRPr lang="en-GB" sz="2400" dirty="0">
              <a:solidFill>
                <a:srgbClr val="727272"/>
              </a:solidFill>
              <a:latin typeface="Georgia"/>
            </a:endParaRPr>
          </a:p>
        </p:txBody>
      </p:sp>
      <p:sp>
        <p:nvSpPr>
          <p:cNvPr id="12291" name="Title 1"/>
          <p:cNvSpPr>
            <a:spLocks noGrp="1"/>
          </p:cNvSpPr>
          <p:nvPr>
            <p:ph type="title"/>
          </p:nvPr>
        </p:nvSpPr>
        <p:spPr>
          <a:xfrm>
            <a:off x="1344150" y="198405"/>
            <a:ext cx="10896533" cy="1022351"/>
          </a:xfrm>
        </p:spPr>
        <p:txBody>
          <a:bodyPr/>
          <a:lstStyle/>
          <a:p>
            <a:r>
              <a:rPr lang="en-GB" altLang="en-US" b="1" dirty="0" smtClean="0">
                <a:solidFill>
                  <a:srgbClr val="006299"/>
                </a:solidFill>
              </a:rPr>
              <a:t>Key Challenges: Summary</a:t>
            </a:r>
            <a:endParaRPr lang="en-US" altLang="en-US" b="1" dirty="0">
              <a:solidFill>
                <a:srgbClr val="006299"/>
              </a:solidFill>
            </a:endParaRPr>
          </a:p>
        </p:txBody>
      </p:sp>
      <p:sp>
        <p:nvSpPr>
          <p:cNvPr id="12292" name="Slide Number Placeholder 2"/>
          <p:cNvSpPr>
            <a:spLocks noGrp="1"/>
          </p:cNvSpPr>
          <p:nvPr>
            <p:ph type="sldNum" sz="quarter" idx="4294967295"/>
          </p:nvPr>
        </p:nvSpPr>
        <p:spPr bwMode="auto">
          <a:xfrm>
            <a:off x="11280583" y="6413105"/>
            <a:ext cx="542227" cy="24328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numCol="1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990575" indent="-38099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523962" indent="-30479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2133547" indent="-30479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743131" indent="-304792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3352716" indent="-304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3962301" indent="-304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4571886" indent="-304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5181470" indent="-304792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defTabSz="1219170" eaLnBrk="1" hangingPunct="1"/>
            <a:fld id="{0463E8E8-99AC-4049-996F-D9460E94C07F}" type="slidenum">
              <a:rPr lang="en-US" altLang="en-US">
                <a:solidFill>
                  <a:prstClr val="white"/>
                </a:solidFill>
              </a:rPr>
              <a:pPr defTabSz="1219170" eaLnBrk="1" hangingPunct="1"/>
              <a:t>9</a:t>
            </a:fld>
            <a:endParaRPr lang="en-US" altLang="en-US" dirty="0">
              <a:solidFill>
                <a:prstClr val="white"/>
              </a:solidFill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064881" y="1431821"/>
            <a:ext cx="10062224" cy="5075072"/>
            <a:chOff x="942677" y="1073866"/>
            <a:chExt cx="7546668" cy="3806304"/>
          </a:xfrm>
        </p:grpSpPr>
        <p:sp>
          <p:nvSpPr>
            <p:cNvPr id="10" name="Freeform 9"/>
            <p:cNvSpPr/>
            <p:nvPr/>
          </p:nvSpPr>
          <p:spPr>
            <a:xfrm>
              <a:off x="3969703" y="2295061"/>
              <a:ext cx="1272784" cy="1287357"/>
            </a:xfrm>
            <a:custGeom>
              <a:avLst/>
              <a:gdLst>
                <a:gd name="connsiteX0" fmla="*/ 0 w 1272784"/>
                <a:gd name="connsiteY0" fmla="*/ 643679 h 1287357"/>
                <a:gd name="connsiteX1" fmla="*/ 636392 w 1272784"/>
                <a:gd name="connsiteY1" fmla="*/ 0 h 1287357"/>
                <a:gd name="connsiteX2" fmla="*/ 1272784 w 1272784"/>
                <a:gd name="connsiteY2" fmla="*/ 643679 h 1287357"/>
                <a:gd name="connsiteX3" fmla="*/ 636392 w 1272784"/>
                <a:gd name="connsiteY3" fmla="*/ 1287358 h 1287357"/>
                <a:gd name="connsiteX4" fmla="*/ 0 w 1272784"/>
                <a:gd name="connsiteY4" fmla="*/ 643679 h 1287357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272784" h="1287357">
                  <a:moveTo>
                    <a:pt x="0" y="643679"/>
                  </a:moveTo>
                  <a:cubicBezTo>
                    <a:pt x="0" y="288185"/>
                    <a:pt x="284922" y="0"/>
                    <a:pt x="636392" y="0"/>
                  </a:cubicBezTo>
                  <a:cubicBezTo>
                    <a:pt x="987862" y="0"/>
                    <a:pt x="1272784" y="288185"/>
                    <a:pt x="1272784" y="643679"/>
                  </a:cubicBezTo>
                  <a:cubicBezTo>
                    <a:pt x="1272784" y="999173"/>
                    <a:pt x="987862" y="1287358"/>
                    <a:pt x="636392" y="1287358"/>
                  </a:cubicBezTo>
                  <a:cubicBezTo>
                    <a:pt x="284922" y="1287358"/>
                    <a:pt x="0" y="999173"/>
                    <a:pt x="0" y="643679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1">
                <a:hueOff val="0"/>
                <a:satOff val="0"/>
                <a:lumOff val="0"/>
                <a:alphaOff val="0"/>
              </a:schemeClr>
            </a:fillRef>
            <a:effectRef idx="0">
              <a:schemeClr val="accent1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289167" tIns="292012" rIns="289167" bIns="292012" numCol="1" spcCol="1270" anchor="ctr" anchorCtr="0">
              <a:noAutofit/>
            </a:bodyPr>
            <a:lstStyle/>
            <a:p>
              <a:pPr algn="ctr" defTabSz="1422364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3200" dirty="0">
                  <a:solidFill>
                    <a:prstClr val="white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Digital</a:t>
              </a:r>
            </a:p>
          </p:txBody>
        </p:sp>
        <p:sp>
          <p:nvSpPr>
            <p:cNvPr id="11" name="Freeform 10"/>
            <p:cNvSpPr/>
            <p:nvPr/>
          </p:nvSpPr>
          <p:spPr>
            <a:xfrm rot="16200000">
              <a:off x="4503104" y="1930611"/>
              <a:ext cx="205983" cy="351909"/>
            </a:xfrm>
            <a:custGeom>
              <a:avLst/>
              <a:gdLst>
                <a:gd name="connsiteX0" fmla="*/ 0 w 205983"/>
                <a:gd name="connsiteY0" fmla="*/ 70382 h 351909"/>
                <a:gd name="connsiteX1" fmla="*/ 102992 w 205983"/>
                <a:gd name="connsiteY1" fmla="*/ 70382 h 351909"/>
                <a:gd name="connsiteX2" fmla="*/ 102992 w 205983"/>
                <a:gd name="connsiteY2" fmla="*/ 0 h 351909"/>
                <a:gd name="connsiteX3" fmla="*/ 205983 w 205983"/>
                <a:gd name="connsiteY3" fmla="*/ 175955 h 351909"/>
                <a:gd name="connsiteX4" fmla="*/ 102992 w 205983"/>
                <a:gd name="connsiteY4" fmla="*/ 351909 h 351909"/>
                <a:gd name="connsiteX5" fmla="*/ 102992 w 205983"/>
                <a:gd name="connsiteY5" fmla="*/ 281527 h 351909"/>
                <a:gd name="connsiteX6" fmla="*/ 0 w 205983"/>
                <a:gd name="connsiteY6" fmla="*/ 281527 h 351909"/>
                <a:gd name="connsiteX7" fmla="*/ 0 w 205983"/>
                <a:gd name="connsiteY7" fmla="*/ 70382 h 351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5983" h="351909">
                  <a:moveTo>
                    <a:pt x="0" y="70382"/>
                  </a:moveTo>
                  <a:lnTo>
                    <a:pt x="102992" y="70382"/>
                  </a:lnTo>
                  <a:lnTo>
                    <a:pt x="102992" y="0"/>
                  </a:lnTo>
                  <a:lnTo>
                    <a:pt x="205983" y="175955"/>
                  </a:lnTo>
                  <a:lnTo>
                    <a:pt x="102992" y="351909"/>
                  </a:lnTo>
                  <a:lnTo>
                    <a:pt x="102992" y="281527"/>
                  </a:lnTo>
                  <a:lnTo>
                    <a:pt x="0" y="281527"/>
                  </a:lnTo>
                  <a:lnTo>
                    <a:pt x="0" y="70382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3" tIns="93843" rIns="82395" bIns="93841" numCol="1" spcCol="1270" anchor="ctr" anchorCtr="0">
              <a:noAutofit/>
            </a:bodyPr>
            <a:lstStyle/>
            <a:p>
              <a:pPr algn="ctr" defTabSz="94824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133">
                <a:solidFill>
                  <a:prstClr val="white"/>
                </a:solidFill>
                <a:latin typeface="Georgia"/>
              </a:endParaRPr>
            </a:p>
          </p:txBody>
        </p:sp>
        <p:sp>
          <p:nvSpPr>
            <p:cNvPr id="12" name="Freeform 11"/>
            <p:cNvSpPr/>
            <p:nvPr/>
          </p:nvSpPr>
          <p:spPr>
            <a:xfrm>
              <a:off x="3062046" y="1073866"/>
              <a:ext cx="3088100" cy="832545"/>
            </a:xfrm>
            <a:custGeom>
              <a:avLst/>
              <a:gdLst>
                <a:gd name="connsiteX0" fmla="*/ 0 w 3088100"/>
                <a:gd name="connsiteY0" fmla="*/ 416273 h 832545"/>
                <a:gd name="connsiteX1" fmla="*/ 1544050 w 3088100"/>
                <a:gd name="connsiteY1" fmla="*/ 0 h 832545"/>
                <a:gd name="connsiteX2" fmla="*/ 3088100 w 3088100"/>
                <a:gd name="connsiteY2" fmla="*/ 416273 h 832545"/>
                <a:gd name="connsiteX3" fmla="*/ 1544050 w 3088100"/>
                <a:gd name="connsiteY3" fmla="*/ 832546 h 832545"/>
                <a:gd name="connsiteX4" fmla="*/ 0 w 3088100"/>
                <a:gd name="connsiteY4" fmla="*/ 416273 h 83254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3088100" h="832545">
                  <a:moveTo>
                    <a:pt x="0" y="416273"/>
                  </a:moveTo>
                  <a:cubicBezTo>
                    <a:pt x="0" y="186372"/>
                    <a:pt x="691295" y="0"/>
                    <a:pt x="1544050" y="0"/>
                  </a:cubicBezTo>
                  <a:cubicBezTo>
                    <a:pt x="2396805" y="0"/>
                    <a:pt x="3088100" y="186372"/>
                    <a:pt x="3088100" y="416273"/>
                  </a:cubicBezTo>
                  <a:cubicBezTo>
                    <a:pt x="3088100" y="646174"/>
                    <a:pt x="2396805" y="832546"/>
                    <a:pt x="1544050" y="832546"/>
                  </a:cubicBezTo>
                  <a:cubicBezTo>
                    <a:pt x="691295" y="832546"/>
                    <a:pt x="0" y="646174"/>
                    <a:pt x="0" y="416273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2">
                <a:hueOff val="0"/>
                <a:satOff val="0"/>
                <a:lumOff val="0"/>
                <a:alphaOff val="0"/>
              </a:schemeClr>
            </a:fillRef>
            <a:effectRef idx="0">
              <a:schemeClr val="accent2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30083" tIns="189657" rIns="630083" bIns="189657" numCol="1" spcCol="1270" anchor="ctr" anchorCtr="0">
              <a:noAutofit/>
            </a:bodyPr>
            <a:lstStyle/>
            <a:p>
              <a:pPr algn="ctr" defTabSz="94824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33" b="1" dirty="0">
                  <a:solidFill>
                    <a:prstClr val="white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Interim measures for taxation of e-services</a:t>
              </a:r>
            </a:p>
          </p:txBody>
        </p:sp>
        <p:sp>
          <p:nvSpPr>
            <p:cNvPr id="13" name="Freeform 12"/>
            <p:cNvSpPr/>
            <p:nvPr/>
          </p:nvSpPr>
          <p:spPr>
            <a:xfrm>
              <a:off x="5341293" y="2762785"/>
              <a:ext cx="238030" cy="351909"/>
            </a:xfrm>
            <a:custGeom>
              <a:avLst/>
              <a:gdLst>
                <a:gd name="connsiteX0" fmla="*/ 0 w 238030"/>
                <a:gd name="connsiteY0" fmla="*/ 70382 h 351909"/>
                <a:gd name="connsiteX1" fmla="*/ 119015 w 238030"/>
                <a:gd name="connsiteY1" fmla="*/ 70382 h 351909"/>
                <a:gd name="connsiteX2" fmla="*/ 119015 w 238030"/>
                <a:gd name="connsiteY2" fmla="*/ 0 h 351909"/>
                <a:gd name="connsiteX3" fmla="*/ 238030 w 238030"/>
                <a:gd name="connsiteY3" fmla="*/ 175955 h 351909"/>
                <a:gd name="connsiteX4" fmla="*/ 119015 w 238030"/>
                <a:gd name="connsiteY4" fmla="*/ 351909 h 351909"/>
                <a:gd name="connsiteX5" fmla="*/ 119015 w 238030"/>
                <a:gd name="connsiteY5" fmla="*/ 281527 h 351909"/>
                <a:gd name="connsiteX6" fmla="*/ 0 w 238030"/>
                <a:gd name="connsiteY6" fmla="*/ 281527 h 351909"/>
                <a:gd name="connsiteX7" fmla="*/ 0 w 238030"/>
                <a:gd name="connsiteY7" fmla="*/ 70382 h 351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38030" h="351909">
                  <a:moveTo>
                    <a:pt x="0" y="70382"/>
                  </a:moveTo>
                  <a:lnTo>
                    <a:pt x="119015" y="70382"/>
                  </a:lnTo>
                  <a:lnTo>
                    <a:pt x="119015" y="0"/>
                  </a:lnTo>
                  <a:lnTo>
                    <a:pt x="238030" y="175955"/>
                  </a:lnTo>
                  <a:lnTo>
                    <a:pt x="119015" y="351909"/>
                  </a:lnTo>
                  <a:lnTo>
                    <a:pt x="119015" y="281527"/>
                  </a:lnTo>
                  <a:lnTo>
                    <a:pt x="0" y="281527"/>
                  </a:lnTo>
                  <a:lnTo>
                    <a:pt x="0" y="70382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0" tIns="93843" rIns="95212" bIns="93843" numCol="1" spcCol="1270" anchor="ctr" anchorCtr="0">
              <a:noAutofit/>
            </a:bodyPr>
            <a:lstStyle/>
            <a:p>
              <a:pPr algn="ctr" defTabSz="94824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133">
                <a:solidFill>
                  <a:prstClr val="white"/>
                </a:solidFill>
                <a:latin typeface="Georgia"/>
              </a:endParaRPr>
            </a:p>
          </p:txBody>
        </p:sp>
        <p:sp>
          <p:nvSpPr>
            <p:cNvPr id="14" name="Freeform 13"/>
            <p:cNvSpPr/>
            <p:nvPr/>
          </p:nvSpPr>
          <p:spPr>
            <a:xfrm>
              <a:off x="5691602" y="2499743"/>
              <a:ext cx="2797743" cy="877993"/>
            </a:xfrm>
            <a:custGeom>
              <a:avLst/>
              <a:gdLst>
                <a:gd name="connsiteX0" fmla="*/ 0 w 2797743"/>
                <a:gd name="connsiteY0" fmla="*/ 438997 h 877993"/>
                <a:gd name="connsiteX1" fmla="*/ 1398872 w 2797743"/>
                <a:gd name="connsiteY1" fmla="*/ 0 h 877993"/>
                <a:gd name="connsiteX2" fmla="*/ 2797744 w 2797743"/>
                <a:gd name="connsiteY2" fmla="*/ 438997 h 877993"/>
                <a:gd name="connsiteX3" fmla="*/ 1398872 w 2797743"/>
                <a:gd name="connsiteY3" fmla="*/ 877994 h 877993"/>
                <a:gd name="connsiteX4" fmla="*/ 0 w 2797743"/>
                <a:gd name="connsiteY4" fmla="*/ 438997 h 877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797743" h="877993">
                  <a:moveTo>
                    <a:pt x="0" y="438997"/>
                  </a:moveTo>
                  <a:cubicBezTo>
                    <a:pt x="0" y="196546"/>
                    <a:pt x="626296" y="0"/>
                    <a:pt x="1398872" y="0"/>
                  </a:cubicBezTo>
                  <a:cubicBezTo>
                    <a:pt x="2171448" y="0"/>
                    <a:pt x="2797744" y="196546"/>
                    <a:pt x="2797744" y="438997"/>
                  </a:cubicBezTo>
                  <a:cubicBezTo>
                    <a:pt x="2797744" y="681448"/>
                    <a:pt x="2171448" y="877994"/>
                    <a:pt x="1398872" y="877994"/>
                  </a:cubicBezTo>
                  <a:cubicBezTo>
                    <a:pt x="626296" y="877994"/>
                    <a:pt x="0" y="681448"/>
                    <a:pt x="0" y="438997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3">
                <a:hueOff val="0"/>
                <a:satOff val="0"/>
                <a:lumOff val="0"/>
                <a:alphaOff val="0"/>
              </a:schemeClr>
            </a:fillRef>
            <a:effectRef idx="0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3387" tIns="198532" rIns="573387" bIns="198532" numCol="1" spcCol="1270" anchor="ctr" anchorCtr="0">
              <a:noAutofit/>
            </a:bodyPr>
            <a:lstStyle/>
            <a:p>
              <a:pPr algn="ctr" defTabSz="94824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33" b="1" dirty="0">
                  <a:solidFill>
                    <a:prstClr val="white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Long-term challenges of nexus and profit attribution</a:t>
              </a:r>
            </a:p>
          </p:txBody>
        </p:sp>
        <p:sp>
          <p:nvSpPr>
            <p:cNvPr id="15" name="Freeform 14"/>
            <p:cNvSpPr/>
            <p:nvPr/>
          </p:nvSpPr>
          <p:spPr>
            <a:xfrm rot="5400000">
              <a:off x="4501119" y="3598591"/>
              <a:ext cx="209953" cy="351909"/>
            </a:xfrm>
            <a:custGeom>
              <a:avLst/>
              <a:gdLst>
                <a:gd name="connsiteX0" fmla="*/ 0 w 209953"/>
                <a:gd name="connsiteY0" fmla="*/ 70382 h 351909"/>
                <a:gd name="connsiteX1" fmla="*/ 104977 w 209953"/>
                <a:gd name="connsiteY1" fmla="*/ 70382 h 351909"/>
                <a:gd name="connsiteX2" fmla="*/ 104977 w 209953"/>
                <a:gd name="connsiteY2" fmla="*/ 0 h 351909"/>
                <a:gd name="connsiteX3" fmla="*/ 209953 w 209953"/>
                <a:gd name="connsiteY3" fmla="*/ 175955 h 351909"/>
                <a:gd name="connsiteX4" fmla="*/ 104977 w 209953"/>
                <a:gd name="connsiteY4" fmla="*/ 351909 h 351909"/>
                <a:gd name="connsiteX5" fmla="*/ 104977 w 209953"/>
                <a:gd name="connsiteY5" fmla="*/ 281527 h 351909"/>
                <a:gd name="connsiteX6" fmla="*/ 0 w 209953"/>
                <a:gd name="connsiteY6" fmla="*/ 281527 h 351909"/>
                <a:gd name="connsiteX7" fmla="*/ 0 w 209953"/>
                <a:gd name="connsiteY7" fmla="*/ 70382 h 351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09953" h="351909">
                  <a:moveTo>
                    <a:pt x="0" y="70382"/>
                  </a:moveTo>
                  <a:lnTo>
                    <a:pt x="104977" y="70382"/>
                  </a:lnTo>
                  <a:lnTo>
                    <a:pt x="104977" y="0"/>
                  </a:lnTo>
                  <a:lnTo>
                    <a:pt x="209953" y="175955"/>
                  </a:lnTo>
                  <a:lnTo>
                    <a:pt x="104977" y="351909"/>
                  </a:lnTo>
                  <a:lnTo>
                    <a:pt x="104977" y="281527"/>
                  </a:lnTo>
                  <a:lnTo>
                    <a:pt x="0" y="281527"/>
                  </a:lnTo>
                  <a:lnTo>
                    <a:pt x="0" y="70382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93840" rIns="83981" bIns="93844" numCol="1" spcCol="1270" anchor="ctr" anchorCtr="0">
              <a:noAutofit/>
            </a:bodyPr>
            <a:lstStyle/>
            <a:p>
              <a:pPr algn="ctr" defTabSz="94824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133">
                <a:solidFill>
                  <a:prstClr val="white"/>
                </a:solidFill>
                <a:latin typeface="Georgia"/>
              </a:endParaRPr>
            </a:p>
          </p:txBody>
        </p:sp>
        <p:sp>
          <p:nvSpPr>
            <p:cNvPr id="16" name="Freeform 15"/>
            <p:cNvSpPr/>
            <p:nvPr/>
          </p:nvSpPr>
          <p:spPr>
            <a:xfrm>
              <a:off x="3201681" y="3978557"/>
              <a:ext cx="2808829" cy="901613"/>
            </a:xfrm>
            <a:custGeom>
              <a:avLst/>
              <a:gdLst>
                <a:gd name="connsiteX0" fmla="*/ 0 w 2808829"/>
                <a:gd name="connsiteY0" fmla="*/ 450807 h 901613"/>
                <a:gd name="connsiteX1" fmla="*/ 1404415 w 2808829"/>
                <a:gd name="connsiteY1" fmla="*/ 0 h 901613"/>
                <a:gd name="connsiteX2" fmla="*/ 2808830 w 2808829"/>
                <a:gd name="connsiteY2" fmla="*/ 450807 h 901613"/>
                <a:gd name="connsiteX3" fmla="*/ 1404415 w 2808829"/>
                <a:gd name="connsiteY3" fmla="*/ 901614 h 901613"/>
                <a:gd name="connsiteX4" fmla="*/ 0 w 2808829"/>
                <a:gd name="connsiteY4" fmla="*/ 450807 h 90161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808829" h="901613">
                  <a:moveTo>
                    <a:pt x="0" y="450807"/>
                  </a:moveTo>
                  <a:cubicBezTo>
                    <a:pt x="0" y="201833"/>
                    <a:pt x="628778" y="0"/>
                    <a:pt x="1404415" y="0"/>
                  </a:cubicBezTo>
                  <a:cubicBezTo>
                    <a:pt x="2180052" y="0"/>
                    <a:pt x="2808830" y="201833"/>
                    <a:pt x="2808830" y="450807"/>
                  </a:cubicBezTo>
                  <a:cubicBezTo>
                    <a:pt x="2808830" y="699781"/>
                    <a:pt x="2180052" y="901614"/>
                    <a:pt x="1404415" y="901614"/>
                  </a:cubicBezTo>
                  <a:cubicBezTo>
                    <a:pt x="628778" y="901614"/>
                    <a:pt x="0" y="699781"/>
                    <a:pt x="0" y="450807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4">
                <a:hueOff val="0"/>
                <a:satOff val="0"/>
                <a:lumOff val="0"/>
                <a:alphaOff val="0"/>
              </a:schemeClr>
            </a:fillRef>
            <a:effectRef idx="0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75551" tIns="203144" rIns="575551" bIns="203144" numCol="1" spcCol="1270" anchor="ctr" anchorCtr="0">
              <a:noAutofit/>
            </a:bodyPr>
            <a:lstStyle/>
            <a:p>
              <a:pPr algn="ctr" defTabSz="94824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33" b="1" dirty="0">
                  <a:solidFill>
                    <a:prstClr val="white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Leveraging opportunities for improved compliance  </a:t>
              </a:r>
            </a:p>
          </p:txBody>
        </p:sp>
        <p:sp>
          <p:nvSpPr>
            <p:cNvPr id="17" name="Freeform 16"/>
            <p:cNvSpPr/>
            <p:nvPr/>
          </p:nvSpPr>
          <p:spPr>
            <a:xfrm rot="21600000">
              <a:off x="3569099" y="2762785"/>
              <a:ext cx="283094" cy="351909"/>
            </a:xfrm>
            <a:custGeom>
              <a:avLst/>
              <a:gdLst>
                <a:gd name="connsiteX0" fmla="*/ 0 w 283093"/>
                <a:gd name="connsiteY0" fmla="*/ 70382 h 351909"/>
                <a:gd name="connsiteX1" fmla="*/ 141547 w 283093"/>
                <a:gd name="connsiteY1" fmla="*/ 70382 h 351909"/>
                <a:gd name="connsiteX2" fmla="*/ 141547 w 283093"/>
                <a:gd name="connsiteY2" fmla="*/ 0 h 351909"/>
                <a:gd name="connsiteX3" fmla="*/ 283093 w 283093"/>
                <a:gd name="connsiteY3" fmla="*/ 175955 h 351909"/>
                <a:gd name="connsiteX4" fmla="*/ 141547 w 283093"/>
                <a:gd name="connsiteY4" fmla="*/ 351909 h 351909"/>
                <a:gd name="connsiteX5" fmla="*/ 141547 w 283093"/>
                <a:gd name="connsiteY5" fmla="*/ 281527 h 351909"/>
                <a:gd name="connsiteX6" fmla="*/ 0 w 283093"/>
                <a:gd name="connsiteY6" fmla="*/ 281527 h 351909"/>
                <a:gd name="connsiteX7" fmla="*/ 0 w 283093"/>
                <a:gd name="connsiteY7" fmla="*/ 70382 h 35190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283093" h="351909">
                  <a:moveTo>
                    <a:pt x="283093" y="281527"/>
                  </a:moveTo>
                  <a:lnTo>
                    <a:pt x="141546" y="281527"/>
                  </a:lnTo>
                  <a:lnTo>
                    <a:pt x="141546" y="351909"/>
                  </a:lnTo>
                  <a:lnTo>
                    <a:pt x="0" y="175954"/>
                  </a:lnTo>
                  <a:lnTo>
                    <a:pt x="141546" y="0"/>
                  </a:lnTo>
                  <a:lnTo>
                    <a:pt x="141546" y="70382"/>
                  </a:lnTo>
                  <a:lnTo>
                    <a:pt x="283093" y="70382"/>
                  </a:lnTo>
                  <a:lnTo>
                    <a:pt x="283093" y="281527"/>
                  </a:lnTo>
                  <a:close/>
                </a:path>
              </a:pathLst>
            </a:custGeom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13237" tIns="93843" rIns="1" bIns="93843" numCol="1" spcCol="1270" anchor="ctr" anchorCtr="0">
              <a:noAutofit/>
            </a:bodyPr>
            <a:lstStyle/>
            <a:p>
              <a:pPr algn="ctr" defTabSz="94824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en-US" sz="2133">
                <a:solidFill>
                  <a:prstClr val="white"/>
                </a:solidFill>
                <a:latin typeface="Georgia"/>
              </a:endParaRPr>
            </a:p>
          </p:txBody>
        </p:sp>
        <p:sp>
          <p:nvSpPr>
            <p:cNvPr id="18" name="Freeform 17"/>
            <p:cNvSpPr/>
            <p:nvPr/>
          </p:nvSpPr>
          <p:spPr>
            <a:xfrm>
              <a:off x="942677" y="2499743"/>
              <a:ext cx="2492886" cy="877993"/>
            </a:xfrm>
            <a:custGeom>
              <a:avLst/>
              <a:gdLst>
                <a:gd name="connsiteX0" fmla="*/ 0 w 2492886"/>
                <a:gd name="connsiteY0" fmla="*/ 438997 h 877993"/>
                <a:gd name="connsiteX1" fmla="*/ 1246443 w 2492886"/>
                <a:gd name="connsiteY1" fmla="*/ 0 h 877993"/>
                <a:gd name="connsiteX2" fmla="*/ 2492886 w 2492886"/>
                <a:gd name="connsiteY2" fmla="*/ 438997 h 877993"/>
                <a:gd name="connsiteX3" fmla="*/ 1246443 w 2492886"/>
                <a:gd name="connsiteY3" fmla="*/ 877994 h 877993"/>
                <a:gd name="connsiteX4" fmla="*/ 0 w 2492886"/>
                <a:gd name="connsiteY4" fmla="*/ 438997 h 87799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2492886" h="877993">
                  <a:moveTo>
                    <a:pt x="0" y="438997"/>
                  </a:moveTo>
                  <a:cubicBezTo>
                    <a:pt x="0" y="196546"/>
                    <a:pt x="558052" y="0"/>
                    <a:pt x="1246443" y="0"/>
                  </a:cubicBezTo>
                  <a:cubicBezTo>
                    <a:pt x="1934834" y="0"/>
                    <a:pt x="2492886" y="196546"/>
                    <a:pt x="2492886" y="438997"/>
                  </a:cubicBezTo>
                  <a:cubicBezTo>
                    <a:pt x="2492886" y="681448"/>
                    <a:pt x="1934834" y="877994"/>
                    <a:pt x="1246443" y="877994"/>
                  </a:cubicBezTo>
                  <a:cubicBezTo>
                    <a:pt x="558052" y="877994"/>
                    <a:pt x="0" y="681448"/>
                    <a:pt x="0" y="438997"/>
                  </a:cubicBezTo>
                  <a:close/>
                </a:path>
              </a:pathLst>
            </a:custGeom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5">
                <a:hueOff val="0"/>
                <a:satOff val="0"/>
                <a:lumOff val="0"/>
                <a:alphaOff val="0"/>
              </a:schemeClr>
            </a:fillRef>
            <a:effectRef idx="0">
              <a:schemeClr val="accent5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513860" tIns="198532" rIns="513860" bIns="198532" numCol="1" spcCol="1270" anchor="ctr" anchorCtr="0">
              <a:noAutofit/>
            </a:bodyPr>
            <a:lstStyle/>
            <a:p>
              <a:pPr algn="ctr" defTabSz="948243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en-US" sz="2133" b="1" dirty="0">
                  <a:solidFill>
                    <a:prstClr val="white"/>
                  </a:solidFill>
                  <a:latin typeface="Calibri" panose="020F0502020204030204" pitchFamily="34" charset="0"/>
                  <a:cs typeface="Calibri" panose="020F0502020204030204" pitchFamily="34" charset="0"/>
                </a:rPr>
                <a:t>New challenges such as crypto- currencies </a:t>
              </a:r>
            </a:p>
          </p:txBody>
        </p:sp>
      </p:grpSp>
      <p:sp>
        <p:nvSpPr>
          <p:cNvPr id="4" name="TextBox 3"/>
          <p:cNvSpPr txBox="1"/>
          <p:nvPr/>
        </p:nvSpPr>
        <p:spPr>
          <a:xfrm>
            <a:off x="431371" y="5242231"/>
            <a:ext cx="34773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1219170"/>
            <a:r>
              <a:rPr lang="en-GB" sz="2400" b="1" dirty="0">
                <a:solidFill>
                  <a:srgbClr val="E6E6E6">
                    <a:lumMod val="50000"/>
                  </a:srgbClr>
                </a:solidFill>
                <a:latin typeface="Georgia"/>
              </a:rPr>
              <a:t>Tax Administration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8304246" y="1892830"/>
            <a:ext cx="251670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1219170"/>
            <a:r>
              <a:rPr lang="en-GB" sz="2400" b="1" dirty="0">
                <a:solidFill>
                  <a:srgbClr val="E6E6E6">
                    <a:lumMod val="50000"/>
                  </a:srgbClr>
                </a:solidFill>
                <a:latin typeface="Georgia"/>
              </a:rPr>
              <a:t>Tax Policy</a:t>
            </a:r>
          </a:p>
        </p:txBody>
      </p:sp>
      <p:sp>
        <p:nvSpPr>
          <p:cNvPr id="9" name="Freeform 8"/>
          <p:cNvSpPr/>
          <p:nvPr/>
        </p:nvSpPr>
        <p:spPr>
          <a:xfrm>
            <a:off x="7248128" y="2756926"/>
            <a:ext cx="2304253" cy="739631"/>
          </a:xfrm>
          <a:custGeom>
            <a:avLst/>
            <a:gdLst>
              <a:gd name="connsiteX0" fmla="*/ 0 w 841311"/>
              <a:gd name="connsiteY0" fmla="*/ 420656 h 841311"/>
              <a:gd name="connsiteX1" fmla="*/ 420656 w 841311"/>
              <a:gd name="connsiteY1" fmla="*/ 0 h 841311"/>
              <a:gd name="connsiteX2" fmla="*/ 841312 w 841311"/>
              <a:gd name="connsiteY2" fmla="*/ 420656 h 841311"/>
              <a:gd name="connsiteX3" fmla="*/ 420656 w 841311"/>
              <a:gd name="connsiteY3" fmla="*/ 841312 h 841311"/>
              <a:gd name="connsiteX4" fmla="*/ 0 w 841311"/>
              <a:gd name="connsiteY4" fmla="*/ 420656 h 841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1311" h="841311">
                <a:moveTo>
                  <a:pt x="0" y="420656"/>
                </a:moveTo>
                <a:cubicBezTo>
                  <a:pt x="0" y="188334"/>
                  <a:pt x="188334" y="0"/>
                  <a:pt x="420656" y="0"/>
                </a:cubicBezTo>
                <a:cubicBezTo>
                  <a:pt x="652978" y="0"/>
                  <a:pt x="841312" y="188334"/>
                  <a:pt x="841312" y="420656"/>
                </a:cubicBezTo>
                <a:cubicBezTo>
                  <a:pt x="841312" y="652978"/>
                  <a:pt x="652978" y="841312"/>
                  <a:pt x="420656" y="841312"/>
                </a:cubicBezTo>
                <a:cubicBezTo>
                  <a:pt x="188334" y="841312"/>
                  <a:pt x="0" y="652978"/>
                  <a:pt x="0" y="420656"/>
                </a:cubicBezTo>
                <a:close/>
              </a:path>
            </a:pathLst>
          </a:custGeom>
          <a:solidFill>
            <a:schemeClr val="accent3">
              <a:hueOff val="0"/>
              <a:satOff val="0"/>
              <a:lumOff val="0"/>
              <a:alpha val="46000"/>
            </a:schemeClr>
          </a:solidFill>
          <a:ln>
            <a:prstDash val="sys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573387" tIns="198532" rIns="573387" bIns="198532" numCol="1" spcCol="1270" anchor="ctr" anchorCtr="0">
            <a:noAutofit/>
          </a:bodyPr>
          <a:lstStyle/>
          <a:p>
            <a:pPr algn="ctr" defTabSz="94824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67" b="1" i="1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Technically complex</a:t>
            </a:r>
          </a:p>
        </p:txBody>
      </p:sp>
      <p:sp>
        <p:nvSpPr>
          <p:cNvPr id="21" name="Freeform 20"/>
          <p:cNvSpPr/>
          <p:nvPr/>
        </p:nvSpPr>
        <p:spPr>
          <a:xfrm>
            <a:off x="9168342" y="2749434"/>
            <a:ext cx="2557583" cy="696771"/>
          </a:xfrm>
          <a:custGeom>
            <a:avLst/>
            <a:gdLst>
              <a:gd name="connsiteX0" fmla="*/ 0 w 841311"/>
              <a:gd name="connsiteY0" fmla="*/ 420656 h 841311"/>
              <a:gd name="connsiteX1" fmla="*/ 420656 w 841311"/>
              <a:gd name="connsiteY1" fmla="*/ 0 h 841311"/>
              <a:gd name="connsiteX2" fmla="*/ 841312 w 841311"/>
              <a:gd name="connsiteY2" fmla="*/ 420656 h 841311"/>
              <a:gd name="connsiteX3" fmla="*/ 420656 w 841311"/>
              <a:gd name="connsiteY3" fmla="*/ 841312 h 841311"/>
              <a:gd name="connsiteX4" fmla="*/ 0 w 841311"/>
              <a:gd name="connsiteY4" fmla="*/ 420656 h 841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1311" h="841311">
                <a:moveTo>
                  <a:pt x="0" y="420656"/>
                </a:moveTo>
                <a:cubicBezTo>
                  <a:pt x="0" y="188334"/>
                  <a:pt x="188334" y="0"/>
                  <a:pt x="420656" y="0"/>
                </a:cubicBezTo>
                <a:cubicBezTo>
                  <a:pt x="652978" y="0"/>
                  <a:pt x="841312" y="188334"/>
                  <a:pt x="841312" y="420656"/>
                </a:cubicBezTo>
                <a:cubicBezTo>
                  <a:pt x="841312" y="652978"/>
                  <a:pt x="652978" y="841312"/>
                  <a:pt x="420656" y="841312"/>
                </a:cubicBezTo>
                <a:cubicBezTo>
                  <a:pt x="188334" y="841312"/>
                  <a:pt x="0" y="652978"/>
                  <a:pt x="0" y="420656"/>
                </a:cubicBezTo>
                <a:close/>
              </a:path>
            </a:pathLst>
          </a:custGeom>
          <a:solidFill>
            <a:schemeClr val="accent3">
              <a:hueOff val="0"/>
              <a:satOff val="0"/>
              <a:lumOff val="0"/>
              <a:alpha val="46000"/>
            </a:schemeClr>
          </a:solidFill>
          <a:ln>
            <a:prstDash val="sys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8000" tIns="144000" rIns="288000" bIns="144000" numCol="1" spcCol="1270" anchor="ctr" anchorCtr="0">
            <a:noAutofit/>
          </a:bodyPr>
          <a:lstStyle/>
          <a:p>
            <a:pPr algn="ctr" defTabSz="94824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67" b="1" i="1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Divergent </a:t>
            </a:r>
            <a:r>
              <a:rPr lang="en-US" sz="1867" b="1" i="1" dirty="0" smtClean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positions</a:t>
            </a:r>
            <a:endParaRPr lang="en-US" sz="1867" i="1" dirty="0">
              <a:solidFill>
                <a:prstClr val="white">
                  <a:lumMod val="50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22" name="Freeform 21"/>
          <p:cNvSpPr/>
          <p:nvPr/>
        </p:nvSpPr>
        <p:spPr>
          <a:xfrm>
            <a:off x="8880310" y="4293096"/>
            <a:ext cx="2779215" cy="794108"/>
          </a:xfrm>
          <a:custGeom>
            <a:avLst/>
            <a:gdLst>
              <a:gd name="connsiteX0" fmla="*/ 0 w 841311"/>
              <a:gd name="connsiteY0" fmla="*/ 420656 h 841311"/>
              <a:gd name="connsiteX1" fmla="*/ 420656 w 841311"/>
              <a:gd name="connsiteY1" fmla="*/ 0 h 841311"/>
              <a:gd name="connsiteX2" fmla="*/ 841312 w 841311"/>
              <a:gd name="connsiteY2" fmla="*/ 420656 h 841311"/>
              <a:gd name="connsiteX3" fmla="*/ 420656 w 841311"/>
              <a:gd name="connsiteY3" fmla="*/ 841312 h 841311"/>
              <a:gd name="connsiteX4" fmla="*/ 0 w 841311"/>
              <a:gd name="connsiteY4" fmla="*/ 420656 h 8413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841311" h="841311">
                <a:moveTo>
                  <a:pt x="0" y="420656"/>
                </a:moveTo>
                <a:cubicBezTo>
                  <a:pt x="0" y="188334"/>
                  <a:pt x="188334" y="0"/>
                  <a:pt x="420656" y="0"/>
                </a:cubicBezTo>
                <a:cubicBezTo>
                  <a:pt x="652978" y="0"/>
                  <a:pt x="841312" y="188334"/>
                  <a:pt x="841312" y="420656"/>
                </a:cubicBezTo>
                <a:cubicBezTo>
                  <a:pt x="841312" y="652978"/>
                  <a:pt x="652978" y="841312"/>
                  <a:pt x="420656" y="841312"/>
                </a:cubicBezTo>
                <a:cubicBezTo>
                  <a:pt x="188334" y="841312"/>
                  <a:pt x="0" y="652978"/>
                  <a:pt x="0" y="420656"/>
                </a:cubicBezTo>
                <a:close/>
              </a:path>
            </a:pathLst>
          </a:custGeom>
          <a:solidFill>
            <a:schemeClr val="accent3">
              <a:hueOff val="0"/>
              <a:satOff val="0"/>
              <a:lumOff val="0"/>
              <a:alpha val="46000"/>
            </a:schemeClr>
          </a:solidFill>
          <a:ln>
            <a:prstDash val="sysDash"/>
          </a:ln>
        </p:spPr>
        <p:style>
          <a:lnRef idx="2">
            <a:schemeClr val="lt1"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lt1"/>
          </a:fontRef>
        </p:style>
        <p:txBody>
          <a:bodyPr spcFirstLastPara="0" vert="horz" wrap="square" lIns="288000" tIns="144000" rIns="288000" bIns="144000" numCol="1" spcCol="1270" anchor="ctr" anchorCtr="0">
            <a:noAutofit/>
          </a:bodyPr>
          <a:lstStyle/>
          <a:p>
            <a:pPr algn="ctr" defTabSz="948243">
              <a:lnSpc>
                <a:spcPct val="90000"/>
              </a:lnSpc>
              <a:spcBef>
                <a:spcPct val="0"/>
              </a:spcBef>
              <a:spcAft>
                <a:spcPct val="35000"/>
              </a:spcAft>
            </a:pPr>
            <a:r>
              <a:rPr lang="en-US" sz="1867" b="1" i="1" dirty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Global </a:t>
            </a:r>
            <a:r>
              <a:rPr lang="en-US" sz="1867" b="1" i="1" dirty="0" smtClean="0">
                <a:solidFill>
                  <a:prstClr val="white">
                    <a:lumMod val="50000"/>
                  </a:prstClr>
                </a:solidFill>
                <a:latin typeface="Calibri" panose="020F0502020204030204" pitchFamily="34" charset="0"/>
                <a:cs typeface="Calibri" panose="020F0502020204030204" pitchFamily="34" charset="0"/>
              </a:rPr>
              <a:t>engagement</a:t>
            </a:r>
            <a:endParaRPr lang="en-US" sz="1867" i="1" dirty="0">
              <a:solidFill>
                <a:prstClr val="white">
                  <a:lumMod val="50000"/>
                </a:prstClr>
              </a:solidFill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468240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xmlns="" Requires="p14">
      <p:transition spd="med" p14:dur="700">
        <p:fade/>
      </p:transition>
    </mc:Choice>
    <mc:Fallback>
      <p:transition spd="med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3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Kyoto Master Template New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5_Kyoto Master Template New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2_Kyoto Master Template New">
  <a:themeElements>
    <a:clrScheme name="OECD white">
      <a:dk1>
        <a:srgbClr val="727272"/>
      </a:dk1>
      <a:lt1>
        <a:sysClr val="window" lastClr="FFFFFF"/>
      </a:lt1>
      <a:dk2>
        <a:srgbClr val="006299"/>
      </a:dk2>
      <a:lt2>
        <a:srgbClr val="E6E6E6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ECD">
      <a:majorFont>
        <a:latin typeface="Arial"/>
        <a:ea typeface=""/>
        <a:cs typeface=""/>
      </a:majorFont>
      <a:minorFont>
        <a:latin typeface="Georgia"/>
        <a:ea typeface=""/>
        <a:cs typeface="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_rels/item5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5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Working Document" ma:contentTypeID="0x0101008B4DD370EC31429186F3AD49F0D3098F00D44DBCB9EB4F45278CB5C9765BE5299500A4858B360C6A491AA753F8BCA47AA910002507BED6B5908645AAA96978AD5D1987" ma:contentTypeVersion="83" ma:contentTypeDescription="" ma:contentTypeScope="" ma:versionID="930fb9631d591c07c8e8ae98e64e66e4">
  <xsd:schema xmlns:xsd="http://www.w3.org/2001/XMLSchema" xmlns:xs="http://www.w3.org/2001/XMLSchema" xmlns:p="http://schemas.microsoft.com/office/2006/metadata/properties" xmlns:ns2="54c4cd27-f286-408f-9ce0-33c1e0f3ab39" xmlns:ns3="9e406c50-2549-4f1e-a767-e9b68096b47b" xmlns:ns4="ca82dde9-3436-4d3d-bddd-d31447390034" xmlns:ns5="cf16f947-c9fc-4be9-80b4-2a32b4ac226e" xmlns:ns6="c9f238dd-bb73-4aef-a7a5-d644ad823e52" xmlns:ns7="http://schemas.microsoft.com/sharepoint/v4" targetNamespace="http://schemas.microsoft.com/office/2006/metadata/properties" ma:root="true" ma:fieldsID="10a3ef7ba1c8f7a003bff57299f1d470" ns2:_="" ns3:_="" ns4:_="" ns5:_="" ns6:_="" ns7:_="">
    <xsd:import namespace="54c4cd27-f286-408f-9ce0-33c1e0f3ab39"/>
    <xsd:import namespace="9e406c50-2549-4f1e-a767-e9b68096b47b"/>
    <xsd:import namespace="ca82dde9-3436-4d3d-bddd-d31447390034"/>
    <xsd:import namespace="cf16f947-c9fc-4be9-80b4-2a32b4ac226e"/>
    <xsd:import namespace="c9f238dd-bb73-4aef-a7a5-d644ad823e52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OECDMeetingDate" minOccurs="0"/>
                <xsd:element ref="ns4:OECDlanguage" minOccurs="0"/>
                <xsd:element ref="ns3:OECDExpirationDate" minOccurs="0"/>
                <xsd:element ref="ns5:OECDProjectLookup" minOccurs="0"/>
                <xsd:element ref="ns5:OECDProjectManager" minOccurs="0"/>
                <xsd:element ref="ns5:OECDProjectMembers" minOccurs="0"/>
                <xsd:element ref="ns5:OECDMainProject" minOccurs="0"/>
                <xsd:element ref="ns5:OECDPinnedBy" minOccurs="0"/>
                <xsd:element ref="ns2:OECDKimStatus" minOccurs="0"/>
                <xsd:element ref="ns6:eShareCountryTaxHTField0" minOccurs="0"/>
                <xsd:element ref="ns6:eShareTopicTaxHTField0" minOccurs="0"/>
                <xsd:element ref="ns6:eShareKeywordsTaxHTField0" minOccurs="0"/>
                <xsd:element ref="ns6:eShareCommitteeTaxHTField0" minOccurs="0"/>
                <xsd:element ref="ns6:eSharePWBTaxHTField0" minOccurs="0"/>
                <xsd:element ref="ns4:TaxCatchAll" minOccurs="0"/>
                <xsd:element ref="ns5:l9a152565aff414c8d842958d210d414" minOccurs="0"/>
                <xsd:element ref="ns4:TaxCatchAllLabel" minOccurs="0"/>
                <xsd:element ref="ns2:OECDKimBussinessContext" minOccurs="0"/>
                <xsd:element ref="ns2:OECDKimProvenance" minOccurs="0"/>
                <xsd:element ref="ns3:hfa66f2e5af148f08064c2e62791b306" minOccurs="0"/>
                <xsd:element ref="ns5:g48437ce2c3c4c508e6dbb232c223ecb" minOccurs="0"/>
                <xsd:element ref="ns5:OECDSharingStatus" minOccurs="0"/>
                <xsd:element ref="ns5:OECDCommunityDocumentURL" minOccurs="0"/>
                <xsd:element ref="ns5:OECDCommunityDocumentID" minOccurs="0"/>
                <xsd:element ref="ns3:eShareHorizProjTaxHTField0" minOccurs="0"/>
                <xsd:element ref="ns5:OECDTagsCache" minOccurs="0"/>
                <xsd:element ref="ns5:OECDDeliverableManager" minOccurs="0"/>
                <xsd:element ref="ns7:IconOverlay" minOccurs="0"/>
                <xsd:element ref="ns3:OECDAllRelatedUsers" minOccurs="0"/>
                <xsd:element ref="ns5:SharedWithUser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54c4cd27-f286-408f-9ce0-33c1e0f3ab39" elementFormDefault="qualified">
    <xsd:import namespace="http://schemas.microsoft.com/office/2006/documentManagement/types"/>
    <xsd:import namespace="http://schemas.microsoft.com/office/infopath/2007/PartnerControls"/>
    <xsd:element name="OECDMeetingDate" ma:index="4" nillable="true" ma:displayName="Meeting Date" ma:default="" ma:format="DateOnly" ma:hidden="true" ma:internalName="OECDMeetingDate">
      <xsd:simpleType>
        <xsd:restriction base="dms:DateTime"/>
      </xsd:simpleType>
    </xsd:element>
    <xsd:element name="OECDKimStatus" ma:index="16" nillable="true" ma:displayName="Kim status" ma:default="Draft" ma:description="" ma:format="Dropdown" ma:hidden="true" ma:internalName="OECDKimStatus">
      <xsd:simpleType>
        <xsd:restriction base="dms:Choice">
          <xsd:enumeration value="Draft"/>
          <xsd:enumeration value="Final"/>
        </xsd:restriction>
      </xsd:simpleType>
    </xsd:element>
    <xsd:element name="OECDKimBussinessContext" ma:index="28" nillable="true" ma:displayName="Kim business context" ma:description="" ma:hidden="true" ma:internalName="OECDKimBussinessContext">
      <xsd:simpleType>
        <xsd:restriction base="dms:Text"/>
      </xsd:simpleType>
    </xsd:element>
    <xsd:element name="OECDKimProvenance" ma:index="30" nillable="true" ma:displayName="Kim provenance" ma:description="" ma:hidden="true" ma:internalName="OECDKimProvenance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9e406c50-2549-4f1e-a767-e9b68096b47b" elementFormDefault="qualified">
    <xsd:import namespace="http://schemas.microsoft.com/office/2006/documentManagement/types"/>
    <xsd:import namespace="http://schemas.microsoft.com/office/infopath/2007/PartnerControls"/>
    <xsd:element name="OECDExpirationDate" ma:index="8" nillable="true" ma:displayName="Highlights" ma:default="" ma:description="" ma:format="DateOnly" ma:hidden="true" ma:indexed="true" ma:internalName="OECDExpirationDate">
      <xsd:simpleType>
        <xsd:restriction base="dms:DateTime"/>
      </xsd:simpleType>
    </xsd:element>
    <xsd:element name="hfa66f2e5af148f08064c2e62791b306" ma:index="33" nillable="true" ma:taxonomy="true" ma:internalName="hfa66f2e5af148f08064c2e62791b306" ma:taxonomyFieldName="OECDHorizontalProjects" ma:displayName="Horizontal project" ma:default="" ma:fieldId="{1fa66f2e-5af1-48f0-8064-c2e62791b306}" ma:taxonomyMulti="true" ma:sspId="27ec883c-a62c-444f-a935-fcddb579e39d" ma:termSetId="d3ca0e0e-65f9-44bf-9d98-5271504f6d61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HorizProjTaxHTField0" ma:index="38" nillable="true" ma:displayName="OECDHorizontalProjects_0" ma:description="" ma:hidden="true" ma:internalName="eShareHorizProjTaxHTField0">
      <xsd:simpleType>
        <xsd:restriction base="dms:Note"/>
      </xsd:simpleType>
    </xsd:element>
    <xsd:element name="OECDAllRelatedUsers" ma:index="43" nillable="true" ma:displayName="All related users" ma:description="" ma:hidden="true" ma:internalName="OECDAllRelatedUsers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a82dde9-3436-4d3d-bddd-d31447390034" elementFormDefault="qualified">
    <xsd:import namespace="http://schemas.microsoft.com/office/2006/documentManagement/types"/>
    <xsd:import namespace="http://schemas.microsoft.com/office/infopath/2007/PartnerControls"/>
    <xsd:element name="OECDlanguage" ma:index="5" nillable="true" ma:displayName="Document language" ma:default="English" ma:description="" ma:format="Dropdown" ma:hidden="true" ma:internalName="OECDlanguage" ma:readOnly="false">
      <xsd:simpleType>
        <xsd:restriction base="dms:Choice">
          <xsd:enumeration value="English"/>
          <xsd:enumeration value="French"/>
        </xsd:restriction>
      </xsd:simpleType>
    </xsd:element>
    <xsd:element name="TaxCatchAll" ma:index="23" nillable="true" ma:displayName="Taxonomy Catch All Column" ma:hidden="true" ma:list="{bb313c73-16b7-424d-af27-bacb5b0305bc}" ma:internalName="TaxCatchAll" ma:showField="CatchAllData" ma:web="9e406c50-2549-4f1e-a767-e9b68096b4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26" nillable="true" ma:displayName="Taxonomy Catch All Column1" ma:hidden="true" ma:list="{bb313c73-16b7-424d-af27-bacb5b0305bc}" ma:internalName="TaxCatchAllLabel" ma:readOnly="true" ma:showField="CatchAllDataLabel" ma:web="9e406c50-2549-4f1e-a767-e9b68096b47b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f16f947-c9fc-4be9-80b4-2a32b4ac226e" elementFormDefault="qualified">
    <xsd:import namespace="http://schemas.microsoft.com/office/2006/documentManagement/types"/>
    <xsd:import namespace="http://schemas.microsoft.com/office/infopath/2007/PartnerControls"/>
    <xsd:element name="OECDProjectLookup" ma:index="9" nillable="true" ma:displayName="Project" ma:description="" ma:hidden="true" ma:indexed="true" ma:list="639da05e-b3c6-46a1-b83b-8ce0cfde2092" ma:internalName="OECDProjectLookup" ma:readOnly="false" ma:showField="OECDShortProjectName" ma:web="cf16f947-c9fc-4be9-80b4-2a32b4ac226e">
      <xsd:simpleType>
        <xsd:restriction base="dms:Lookup"/>
      </xsd:simpleType>
    </xsd:element>
    <xsd:element name="OECDProjectManager" ma:index="10" nillable="true" ma:displayName="Project manager" ma:description="" ma:hidden="true" ma:indexed="true" ma:internalName="OECDProjectManage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ProjectMembers" ma:index="11" nillable="true" ma:displayName="Project members" ma:description="" ma:hidden="true" ma:internalName="OECDProjectMembers" ma:readOnly="fals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OECDMainProject" ma:index="14" nillable="true" ma:displayName="Main project" ma:description="" ma:hidden="true" ma:indexed="true" ma:list="639da05e-b3c6-46a1-b83b-8ce0cfde2092" ma:internalName="OECDMainProject" ma:readOnly="false" ma:showField="OECDShortProjectName">
      <xsd:simpleType>
        <xsd:restriction base="dms:Lookup"/>
      </xsd:simpleType>
    </xsd:element>
    <xsd:element name="OECDPinnedBy" ma:index="15" nillable="true" ma:displayName="Pinned by" ma:description="" ma:hidden="true" ma:internalName="OECDPinnedBy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l9a152565aff414c8d842958d210d414" ma:index="25" nillable="true" ma:displayName="Deliverable owner_0" ma:hidden="true" ma:internalName="l9a152565aff414c8d842958d210d414">
      <xsd:simpleType>
        <xsd:restriction base="dms:Note"/>
      </xsd:simpleType>
    </xsd:element>
    <xsd:element name="g48437ce2c3c4c508e6dbb232c223ecb" ma:index="34" nillable="true" ma:taxonomy="true" ma:internalName="g48437ce2c3c4c508e6dbb232c223ecb" ma:taxonomyFieldName="OECDProjectOwnerStructure" ma:displayName="Project owner" ma:readOnly="false" ma:default="" ma:fieldId="048437ce-2c3c-4c50-8e6d-bb232c223ecb" ma:taxonomyMulti="true" ma:sspId="27ec883c-a62c-444f-a935-fcddb579e39d" ma:termSetId="aeec4dcb-19ee-4bc0-941f-681845b568c9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OECDSharingStatus" ma:index="35" nillable="true" ma:displayName="O.N.E Document Sharing Status" ma:description="" ma:hidden="true" ma:internalName="OECDSharingStatus">
      <xsd:simpleType>
        <xsd:restriction base="dms:Text"/>
      </xsd:simpleType>
    </xsd:element>
    <xsd:element name="OECDCommunityDocumentURL" ma:index="36" nillable="true" ma:displayName="O.N.E Community Document URL" ma:description="" ma:hidden="true" ma:internalName="OECDCommunityDocumentURL">
      <xsd:simpleType>
        <xsd:restriction base="dms:Text"/>
      </xsd:simpleType>
    </xsd:element>
    <xsd:element name="OECDCommunityDocumentID" ma:index="37" nillable="true" ma:displayName="O.N.E Community Document ID" ma:decimals="0" ma:description="" ma:hidden="true" ma:internalName="OECDCommunityDocumentID">
      <xsd:simpleType>
        <xsd:restriction base="dms:Number"/>
      </xsd:simpleType>
    </xsd:element>
    <xsd:element name="OECDTagsCache" ma:index="40" nillable="true" ma:displayName="Tags cache" ma:description="" ma:hidden="true" ma:internalName="OECDTagsCache">
      <xsd:simpleType>
        <xsd:restriction base="dms:Note"/>
      </xsd:simpleType>
    </xsd:element>
    <xsd:element name="OECDDeliverableManager" ma:index="41" nillable="true" ma:displayName="In charge" ma:description="" ma:hidden="true" ma:internalName="OECDDeliverableManager" ma:readOnly="false">
      <xsd:complexType>
        <xsd:complexContent>
          <xsd:extension base="dms:User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Users" ma:index="44" nillable="true" ma:displayName="Shared With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9f238dd-bb73-4aef-a7a5-d644ad823e52" elementFormDefault="qualified">
    <xsd:import namespace="http://schemas.microsoft.com/office/2006/documentManagement/types"/>
    <xsd:import namespace="http://schemas.microsoft.com/office/infopath/2007/PartnerControls"/>
    <xsd:element name="eShareCountryTaxHTField0" ma:index="18" nillable="true" ma:taxonomy="true" ma:internalName="eShareCountryTaxHTField0" ma:taxonomyFieldName="OECDCountry" ma:displayName="Country" ma:default="" ma:fieldId="{aa366335-bba6-4f71-86c6-f91b1ae503c2}" ma:taxonomyMulti="true" ma:sspId="27ec883c-a62c-444f-a935-fcddb579e39d" ma:termSetId="e1026e78-e24d-4b33-a8f4-6ff75b8e5ad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TopicTaxHTField0" ma:index="19" nillable="true" ma:taxonomy="true" ma:internalName="eShareTopicTaxHTField0" ma:taxonomyFieldName="OECDTopic" ma:displayName="Topic" ma:default="" ma:fieldId="{9b5335f8-765c-484a-86dd-d10580650a95}" ma:taxonomyMulti="true" ma:sspId="27ec883c-a62c-444f-a935-fcddb579e39d" ma:termSetId="d0043ed9-7fdc-4b21-8641-a864cc50d2b2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KeywordsTaxHTField0" ma:index="20" nillable="true" ma:taxonomy="true" ma:internalName="eShareKeywordsTaxHTField0" ma:taxonomyFieldName="OECDKeywords" ma:displayName="Keywords" ma:default="" ma:fieldId="{8a7c3663-990d-467c-b1b8-bb4b775674ad}" ma:taxonomyMulti="true" ma:sspId="27ec883c-a62c-444f-a935-fcddb579e39d" ma:termSetId="f51791ee-8e04-4654-a875-fc747102cd45" ma:anchorId="00000000-0000-0000-0000-000000000000" ma:open="true" ma:isKeyword="false">
      <xsd:complexType>
        <xsd:sequence>
          <xsd:element ref="pc:Terms" minOccurs="0" maxOccurs="1"/>
        </xsd:sequence>
      </xsd:complexType>
    </xsd:element>
    <xsd:element name="eShareCommitteeTaxHTField0" ma:index="21" nillable="true" ma:taxonomy="true" ma:internalName="eShareCommitteeTaxHTField0" ma:taxonomyFieldName="OECDCommittee" ma:displayName="Committee" ma:fieldId="{29494d90-e667-47b5-adc1-d09dfb5832ab}" ma:sspId="27ec883c-a62c-444f-a935-fcddb579e39d" ma:termSetId="87919aae-be42-4481-84cf-2389a5c84ac4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eSharePWBTaxHTField0" ma:index="22" nillable="true" ma:taxonomy="true" ma:internalName="eSharePWBTaxHTField0" ma:taxonomyFieldName="OECDPWB" ma:displayName="PWB" ma:fieldId="{fe327ce1-b783-48aa-9b0b-52ad26d1c9f6}" ma:sspId="27ec883c-a62c-444f-a935-fcddb579e39d" ma:termSetId="7bc7477d-4ef0-4820-a158-bb7b3cda138d" ma:anchorId="00000000-0000-0000-0000-000000000000" ma:open="false" ma:isKeyword="false">
      <xsd:complexType>
        <xsd:sequence>
          <xsd:element ref="pc:Terms" minOccurs="0" maxOccurs="1"/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42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24" ma:displayName="Content Type"/>
        <xsd:element ref="dc:title" minOccurs="0" maxOccurs="1" ma:index="0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hfa66f2e5af148f08064c2e62791b306 xmlns="9e406c50-2549-4f1e-a767-e9b68096b47b">
      <Terms xmlns="http://schemas.microsoft.com/office/infopath/2007/PartnerControls"/>
    </hfa66f2e5af148f08064c2e62791b306>
    <OECDProjectMembers xmlns="cf16f947-c9fc-4be9-80b4-2a32b4ac226e">
      <UserInfo>
        <DisplayName>ROBERT Eric, CTP/TTP</DisplayName>
        <AccountId>237</AccountId>
        <AccountType/>
      </UserInfo>
      <UserInfo>
        <DisplayName>DE LOS SANTOS Manuel, CTP/TTP</DisplayName>
        <AccountId>474</AccountId>
        <AccountType/>
      </UserInfo>
      <UserInfo>
        <DisplayName>IKIC Anna, CTP/TTP</DisplayName>
        <AccountId>823</AccountId>
        <AccountType/>
      </UserInfo>
      <UserInfo>
        <DisplayName>CHATEL Sophie, CTP/TTP</DisplayName>
        <AccountId>655</AccountId>
        <AccountType/>
      </UserInfo>
      <UserInfo>
        <DisplayName>BALCO Tomas, CTP/TTP</DisplayName>
        <AccountId>654</AccountId>
        <AccountType/>
      </UserInfo>
      <UserInfo>
        <DisplayName>WINGEN Norman, CTP/TTP</DisplayName>
        <AccountId>560</AccountId>
        <AccountType/>
      </UserInfo>
      <UserInfo>
        <DisplayName>HARLEY Lee, CTP/TTP</DisplayName>
        <AccountId>1045</AccountId>
        <AccountType/>
      </UserInfo>
      <UserInfo>
        <DisplayName>DEVLIN-GENIN Caroline, CTP/TTP</DisplayName>
        <AccountId>99</AccountId>
        <AccountType/>
      </UserInfo>
      <UserInfo>
        <DisplayName>KOSZEGI Alexandra, CTP/TTP</DisplayName>
        <AccountId>171</AccountId>
        <AccountType/>
      </UserInfo>
      <UserInfo>
        <DisplayName>CTP TTP</DisplayName>
        <AccountId>1413</AccountId>
        <AccountType/>
      </UserInfo>
      <UserInfo>
        <DisplayName>PROSS Achim, CTP/ICA</DisplayName>
        <AccountId>156</AccountId>
        <AccountType/>
      </UserInfo>
      <UserInfo>
        <DisplayName>PETERSON John, CTP/ICA</DisplayName>
        <AccountId>263</AccountId>
        <AccountType/>
      </UserInfo>
      <UserInfo>
        <DisplayName>EIDE Andreas, CTP/TTP</DisplayName>
        <AccountId>1138</AccountId>
        <AccountType/>
      </UserInfo>
      <UserInfo>
        <DisplayName>VENEGAS Nestor, CTP/TTP</DisplayName>
        <AccountId>1093</AccountId>
        <AccountType/>
      </UserInfo>
      <UserInfo>
        <DisplayName>MONTERO CUELLO Wanda, CTP/TTP</DisplayName>
        <AccountId>476</AccountId>
        <AccountType/>
      </UserInfo>
      <UserInfo>
        <DisplayName>LAROCHELLE Guillaume, CTP/TTP</DisplayName>
        <AccountId>1480</AccountId>
        <AccountType/>
      </UserInfo>
    </OECDProjectMembers>
    <OECDProjectManager xmlns="cf16f947-c9fc-4be9-80b4-2a32b4ac226e">
      <UserInfo>
        <DisplayName/>
        <AccountId>1032</AccountId>
        <AccountType/>
      </UserInfo>
    </OECDProjectManager>
    <eShareCountryTaxHTField0 xmlns="c9f238dd-bb73-4aef-a7a5-d644ad823e52">
      <Terms xmlns="http://schemas.microsoft.com/office/infopath/2007/PartnerControls"/>
    </eShareCountryTaxHTField0>
    <eShareTopicTaxHTField0 xmlns="c9f238dd-bb73-4aef-a7a5-d644ad823e52">
      <Terms xmlns="http://schemas.microsoft.com/office/infopath/2007/PartnerControls"/>
    </eShareTopicTaxHTField0>
    <OECDProjectLookup xmlns="cf16f947-c9fc-4be9-80b4-2a32b4ac226e">70</OECDProjectLookup>
    <eSharePWBTaxHTField0 xmlns="c9f238dd-bb73-4aef-a7a5-d644ad823e52">
      <Terms xmlns="http://schemas.microsoft.com/office/infopath/2007/PartnerControls">
        <TermInfo xmlns="http://schemas.microsoft.com/office/infopath/2007/PartnerControls">
          <TermName xmlns="http://schemas.microsoft.com/office/infopath/2007/PartnerControls">(n/a)</TermName>
          <TermId xmlns="http://schemas.microsoft.com/office/infopath/2007/PartnerControls">3adabb5f-45b7-4a20-bdde-219e8d9477af</TermId>
        </TermInfo>
      </Terms>
    </eSharePWBTaxHTField0>
    <g48437ce2c3c4c508e6dbb232c223ecb xmlns="cf16f947-c9fc-4be9-80b4-2a32b4ac226e">
      <Terms xmlns="http://schemas.microsoft.com/office/infopath/2007/PartnerControls">
        <TermInfo xmlns="http://schemas.microsoft.com/office/infopath/2007/PartnerControls">
          <TermName xmlns="http://schemas.microsoft.com/office/infopath/2007/PartnerControls">CTP/TTP</TermName>
          <TermId xmlns="http://schemas.microsoft.com/office/infopath/2007/PartnerControls">e31a2ccd-1047-48b2-bec3-70c454ab7661</TermId>
        </TermInfo>
      </Terms>
    </g48437ce2c3c4c508e6dbb232c223ecb>
    <TaxCatchAll xmlns="ca82dde9-3436-4d3d-bddd-d31447390034">
      <Value>3</Value>
      <Value>156</Value>
    </TaxCatchAll>
    <eShareKeywordsTaxHTField0 xmlns="c9f238dd-bb73-4aef-a7a5-d644ad823e52">
      <Terms xmlns="http://schemas.microsoft.com/office/infopath/2007/PartnerControls"/>
    </eShareKeywordsTaxHTField0>
    <eShareCommitteeTaxHTField0 xmlns="c9f238dd-bb73-4aef-a7a5-d644ad823e52">
      <Terms xmlns="http://schemas.microsoft.com/office/infopath/2007/PartnerControls"/>
    </eShareCommitteeTaxHTField0>
    <OECDKimBussinessContext xmlns="54c4cd27-f286-408f-9ce0-33c1e0f3ab39" xsi:nil="true"/>
    <OECDlanguage xmlns="ca82dde9-3436-4d3d-bddd-d31447390034">English</OECDlanguage>
    <IconOverlay xmlns="http://schemas.microsoft.com/sharepoint/v4" xsi:nil="true"/>
    <OECDPinnedBy xmlns="cf16f947-c9fc-4be9-80b4-2a32b4ac226e">
      <UserInfo>
        <DisplayName/>
        <AccountId xsi:nil="true"/>
        <AccountType/>
      </UserInfo>
    </OECDPinnedBy>
    <OECDSharingStatus xmlns="cf16f947-c9fc-4be9-80b4-2a32b4ac226e" xsi:nil="true"/>
    <OECDMeetingDate xmlns="54c4cd27-f286-408f-9ce0-33c1e0f3ab39" xsi:nil="true"/>
    <OECDCommunityDocumentURL xmlns="cf16f947-c9fc-4be9-80b4-2a32b4ac226e" xsi:nil="true"/>
    <OECDTagsCache xmlns="cf16f947-c9fc-4be9-80b4-2a32b4ac226e" xsi:nil="true"/>
    <OECDDeliverableManager xmlns="cf16f947-c9fc-4be9-80b4-2a32b4ac226e">
      <UserInfo>
        <DisplayName/>
        <AccountId xsi:nil="true"/>
        <AccountType/>
      </UserInfo>
    </OECDDeliverableManager>
    <l9a152565aff414c8d842958d210d414 xmlns="cf16f947-c9fc-4be9-80b4-2a32b4ac226e" xsi:nil="true"/>
    <OECDAllRelatedUsers xmlns="9e406c50-2549-4f1e-a767-e9b68096b47b">
      <UserInfo>
        <DisplayName/>
        <AccountId xsi:nil="true"/>
        <AccountType/>
      </UserInfo>
    </OECDAllRelatedUsers>
    <OECDKimProvenance xmlns="54c4cd27-f286-408f-9ce0-33c1e0f3ab39" xsi:nil="true"/>
    <OECDExpirationDate xmlns="9e406c50-2549-4f1e-a767-e9b68096b47b" xsi:nil="true"/>
    <OECDMainProject xmlns="cf16f947-c9fc-4be9-80b4-2a32b4ac226e" xsi:nil="true"/>
    <OECDKimStatus xmlns="54c4cd27-f286-408f-9ce0-33c1e0f3ab39">Draft</OECDKimStatus>
    <OECDCommunityDocumentID xmlns="cf16f947-c9fc-4be9-80b4-2a32b4ac226e" xsi:nil="true"/>
    <eShareHorizProjTaxHTField0 xmlns="9e406c50-2549-4f1e-a767-e9b68096b47b" xsi:nil="true"/>
  </documentManagement>
</p:properties>
</file>

<file path=customXml/item3.xml><?xml version="1.0" encoding="utf-8"?>
<?mso-contentType ?>
<FormTemplates xmlns="http://schemas.microsoft.com/sharepoint/v3/contenttype/forms">
  <Display>OECDListFormCollapsible</Display>
  <Edit>OECDListFormCollapsible</Edit>
  <New>OECDListFormCollapsible</New>
</FormTemplates>
</file>

<file path=customXml/item4.xml><?xml version="1.0" encoding="utf-8"?>
<?mso-contentType ?>
<CtFieldPriority xmlns="http://www.oecd.org/eshare/projectsentre/CtFieldPriority/" xmlns:i="http://www.w3.org/2001/XMLSchema-instance">
  <PriorityFields xmlns:a="http://schemas.microsoft.com/2003/10/Serialization/Arrays">
    <a:string>Title</a:string>
    <a:string>OECDCountry</a:string>
    <a:string>OECDTopic</a:string>
    <a:string>OECDKeywords</a:string>
  </PriorityFields>
</CtFieldPriority>
</file>

<file path=customXml/item5.xml><?xml version="1.0" encoding="utf-8"?>
<?mso-contentType ?>
<SharedContentType xmlns="Microsoft.SharePoint.Taxonomy.ContentTypeSync" SourceId="27ec883c-a62c-444f-a935-fcddb579e39d" ContentTypeId="0x0101008B4DD370EC31429186F3AD49F0D3098F00D44DBCB9EB4F45278CB5C9765BE52995" PreviousValue="false"/>
</file>

<file path=customXml/itemProps1.xml><?xml version="1.0" encoding="utf-8"?>
<ds:datastoreItem xmlns:ds="http://schemas.openxmlformats.org/officeDocument/2006/customXml" ds:itemID="{8BC39888-A143-4808-BE5C-FA5D2CDBC63C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54c4cd27-f286-408f-9ce0-33c1e0f3ab39"/>
    <ds:schemaRef ds:uri="9e406c50-2549-4f1e-a767-e9b68096b47b"/>
    <ds:schemaRef ds:uri="ca82dde9-3436-4d3d-bddd-d31447390034"/>
    <ds:schemaRef ds:uri="cf16f947-c9fc-4be9-80b4-2a32b4ac226e"/>
    <ds:schemaRef ds:uri="c9f238dd-bb73-4aef-a7a5-d644ad823e52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0850E32-1770-4225-8CD0-810088AAFDA2}">
  <ds:schemaRefs>
    <ds:schemaRef ds:uri="http://purl.org/dc/terms/"/>
    <ds:schemaRef ds:uri="http://schemas.openxmlformats.org/package/2006/metadata/core-properties"/>
    <ds:schemaRef ds:uri="c9f238dd-bb73-4aef-a7a5-d644ad823e52"/>
    <ds:schemaRef ds:uri="http://schemas.microsoft.com/office/2006/documentManagement/types"/>
    <ds:schemaRef ds:uri="http://schemas.microsoft.com/office/infopath/2007/PartnerControls"/>
    <ds:schemaRef ds:uri="ca82dde9-3436-4d3d-bddd-d31447390034"/>
    <ds:schemaRef ds:uri="http://purl.org/dc/elements/1.1/"/>
    <ds:schemaRef ds:uri="http://schemas.microsoft.com/office/2006/metadata/properties"/>
    <ds:schemaRef ds:uri="54c4cd27-f286-408f-9ce0-33c1e0f3ab39"/>
    <ds:schemaRef ds:uri="cf16f947-c9fc-4be9-80b4-2a32b4ac226e"/>
    <ds:schemaRef ds:uri="http://schemas.microsoft.com/sharepoint/v4"/>
    <ds:schemaRef ds:uri="9e406c50-2549-4f1e-a767-e9b68096b47b"/>
    <ds:schemaRef ds:uri="http://www.w3.org/XML/1998/namespace"/>
    <ds:schemaRef ds:uri="http://purl.org/dc/dcmitype/"/>
  </ds:schemaRefs>
</ds:datastoreItem>
</file>

<file path=customXml/itemProps3.xml><?xml version="1.0" encoding="utf-8"?>
<ds:datastoreItem xmlns:ds="http://schemas.openxmlformats.org/officeDocument/2006/customXml" ds:itemID="{9876ED52-616E-4132-B287-B40B9A18B35F}">
  <ds:schemaRefs>
    <ds:schemaRef ds:uri="http://schemas.microsoft.com/sharepoint/v3/contenttype/forms"/>
  </ds:schemaRefs>
</ds:datastoreItem>
</file>

<file path=customXml/itemProps4.xml><?xml version="1.0" encoding="utf-8"?>
<ds:datastoreItem xmlns:ds="http://schemas.openxmlformats.org/officeDocument/2006/customXml" ds:itemID="{A2C5169C-82BE-4E33-B59D-BC73833F4D25}">
  <ds:schemaRefs>
    <ds:schemaRef ds:uri="http://www.oecd.org/eshare/projectsentre/CtFieldPriority/"/>
    <ds:schemaRef ds:uri="http://schemas.microsoft.com/2003/10/Serialization/Arrays"/>
  </ds:schemaRefs>
</ds:datastoreItem>
</file>

<file path=customXml/itemProps5.xml><?xml version="1.0" encoding="utf-8"?>
<ds:datastoreItem xmlns:ds="http://schemas.openxmlformats.org/officeDocument/2006/customXml" ds:itemID="{CB339BF9-5DAC-4C16-B6EF-3806D0D43F84}">
  <ds:schemaRefs>
    <ds:schemaRef ds:uri="Microsoft.SharePoint.Taxonomy.ContentTypeSync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1054</Words>
  <Application>Microsoft Office PowerPoint</Application>
  <PresentationFormat>Benutzerdefiniert</PresentationFormat>
  <Paragraphs>177</Paragraphs>
  <Slides>12</Slides>
  <Notes>11</Notes>
  <HiddenSlides>0</HiddenSlides>
  <MMClips>0</MMClips>
  <ScaleCrop>false</ScaleCrop>
  <HeadingPairs>
    <vt:vector size="4" baseType="variant">
      <vt:variant>
        <vt:lpstr>Design</vt:lpstr>
      </vt:variant>
      <vt:variant>
        <vt:i4>3</vt:i4>
      </vt:variant>
      <vt:variant>
        <vt:lpstr>Folientitel</vt:lpstr>
      </vt:variant>
      <vt:variant>
        <vt:i4>12</vt:i4>
      </vt:variant>
    </vt:vector>
  </HeadingPairs>
  <TitlesOfParts>
    <vt:vector size="15" baseType="lpstr">
      <vt:lpstr>Kyoto Master Template New</vt:lpstr>
      <vt:lpstr>5_Kyoto Master Template New</vt:lpstr>
      <vt:lpstr>2_Kyoto Master Template New</vt:lpstr>
      <vt:lpstr>Folie 1</vt:lpstr>
      <vt:lpstr>Tax Challenges arising from Digitalisation</vt:lpstr>
      <vt:lpstr>Tax Challenges arising from Digitalisation</vt:lpstr>
      <vt:lpstr>Task Force on the Digital Economy (TFDE)</vt:lpstr>
      <vt:lpstr>Different Country Perspectives</vt:lpstr>
      <vt:lpstr>Review of the Key Concepts</vt:lpstr>
      <vt:lpstr>What happened since the Interim Report?</vt:lpstr>
      <vt:lpstr>Proposed Way Forward</vt:lpstr>
      <vt:lpstr>Key Challenges: Summary</vt:lpstr>
      <vt:lpstr>Next Steps</vt:lpstr>
      <vt:lpstr>Contact details</vt:lpstr>
      <vt:lpstr>Categories of Relevant Measures</vt:lpstr>
    </vt:vector>
  </TitlesOfParts>
  <Company>OECD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ROBERT Eric, CTP/TTP</dc:creator>
  <cp:lastModifiedBy>puser-lokal</cp:lastModifiedBy>
  <cp:revision>43</cp:revision>
  <dcterms:created xsi:type="dcterms:W3CDTF">2018-10-05T07:31:33Z</dcterms:created>
  <dcterms:modified xsi:type="dcterms:W3CDTF">2019-02-22T19:57:25Z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OECDCountry">
    <vt:lpwstr/>
  </property>
  <property fmtid="{D5CDD505-2E9C-101B-9397-08002B2CF9AE}" pid="3" name="OECDTopic">
    <vt:lpwstr/>
  </property>
  <property fmtid="{D5CDD505-2E9C-101B-9397-08002B2CF9AE}" pid="4" name="OECDCommittee">
    <vt:lpwstr/>
  </property>
  <property fmtid="{D5CDD505-2E9C-101B-9397-08002B2CF9AE}" pid="5" name="ContentTypeId">
    <vt:lpwstr>0x0101008B4DD370EC31429186F3AD49F0D3098F00D44DBCB9EB4F45278CB5C9765BE5299500A4858B360C6A491AA753F8BCA47AA910002507BED6B5908645AAA96978AD5D1987</vt:lpwstr>
  </property>
  <property fmtid="{D5CDD505-2E9C-101B-9397-08002B2CF9AE}" pid="6" name="OECDPWB">
    <vt:lpwstr>3;#(n/a)|3adabb5f-45b7-4a20-bdde-219e8d9477af</vt:lpwstr>
  </property>
  <property fmtid="{D5CDD505-2E9C-101B-9397-08002B2CF9AE}" pid="7" name="eShareOrganisationTaxHTField0">
    <vt:lpwstr/>
  </property>
  <property fmtid="{D5CDD505-2E9C-101B-9397-08002B2CF9AE}" pid="8" name="OECDKeywords">
    <vt:lpwstr/>
  </property>
  <property fmtid="{D5CDD505-2E9C-101B-9397-08002B2CF9AE}" pid="9" name="OECDHorizontalProjects">
    <vt:lpwstr/>
  </property>
  <property fmtid="{D5CDD505-2E9C-101B-9397-08002B2CF9AE}" pid="10" name="OECDProjectOwnerStructure">
    <vt:lpwstr>156;#CTP/TTP|e31a2ccd-1047-48b2-bec3-70c454ab7661</vt:lpwstr>
  </property>
  <property fmtid="{D5CDD505-2E9C-101B-9397-08002B2CF9AE}" pid="11" name="OECDOrganisation">
    <vt:lpwstr/>
  </property>
  <property fmtid="{D5CDD505-2E9C-101B-9397-08002B2CF9AE}" pid="12" name="_docset_NoMedatataSyncRequired">
    <vt:lpwstr>False</vt:lpwstr>
  </property>
</Properties>
</file>