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9908BD-1AA4-4A5D-8B75-9D7B38339C01}" v="1" dt="2026-02-11T09:38:39.834"/>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8" autoAdjust="0"/>
    <p:restoredTop sz="94660"/>
  </p:normalViewPr>
  <p:slideViewPr>
    <p:cSldViewPr snapToGrid="0">
      <p:cViewPr varScale="1">
        <p:scale>
          <a:sx n="159" d="100"/>
          <a:sy n="159" d="100"/>
        </p:scale>
        <p:origin x="22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erese Holmgren" userId="c3e32dd4-da2c-4e05-9c76-6cd1db734e4e" providerId="ADAL" clId="{A06C7BBF-3A4A-41E2-AB4E-DE25D5E56F27}"/>
    <pc:docChg chg="delSld modSld">
      <pc:chgData name="Therese Holmgren" userId="c3e32dd4-da2c-4e05-9c76-6cd1db734e4e" providerId="ADAL" clId="{A06C7BBF-3A4A-41E2-AB4E-DE25D5E56F27}" dt="2026-02-11T09:40:12.907" v="65" actId="20577"/>
      <pc:docMkLst>
        <pc:docMk/>
      </pc:docMkLst>
      <pc:sldChg chg="modSp mod">
        <pc:chgData name="Therese Holmgren" userId="c3e32dd4-da2c-4e05-9c76-6cd1db734e4e" providerId="ADAL" clId="{A06C7BBF-3A4A-41E2-AB4E-DE25D5E56F27}" dt="2026-02-11T09:37:56.787" v="4" actId="20577"/>
        <pc:sldMkLst>
          <pc:docMk/>
          <pc:sldMk cId="378843797" sldId="256"/>
        </pc:sldMkLst>
        <pc:spChg chg="mod">
          <ac:chgData name="Therese Holmgren" userId="c3e32dd4-da2c-4e05-9c76-6cd1db734e4e" providerId="ADAL" clId="{A06C7BBF-3A4A-41E2-AB4E-DE25D5E56F27}" dt="2026-02-11T09:37:56.787" v="4" actId="20577"/>
          <ac:spMkLst>
            <pc:docMk/>
            <pc:sldMk cId="378843797" sldId="256"/>
            <ac:spMk id="4" creationId="{F8D5F262-A01B-4138-9576-FA6A8C0BAD16}"/>
          </ac:spMkLst>
        </pc:spChg>
      </pc:sldChg>
      <pc:sldChg chg="modSp mod">
        <pc:chgData name="Therese Holmgren" userId="c3e32dd4-da2c-4e05-9c76-6cd1db734e4e" providerId="ADAL" clId="{A06C7BBF-3A4A-41E2-AB4E-DE25D5E56F27}" dt="2026-02-11T09:40:12.907" v="65" actId="20577"/>
        <pc:sldMkLst>
          <pc:docMk/>
          <pc:sldMk cId="1900427423" sldId="257"/>
        </pc:sldMkLst>
        <pc:spChg chg="mod">
          <ac:chgData name="Therese Holmgren" userId="c3e32dd4-da2c-4e05-9c76-6cd1db734e4e" providerId="ADAL" clId="{A06C7BBF-3A4A-41E2-AB4E-DE25D5E56F27}" dt="2026-02-11T09:40:12.907" v="65" actId="20577"/>
          <ac:spMkLst>
            <pc:docMk/>
            <pc:sldMk cId="1900427423" sldId="257"/>
            <ac:spMk id="2" creationId="{7A0446CD-96B7-4E1F-8C62-41B9F88F81EC}"/>
          </ac:spMkLst>
        </pc:spChg>
      </pc:sldChg>
      <pc:sldChg chg="del">
        <pc:chgData name="Therese Holmgren" userId="c3e32dd4-da2c-4e05-9c76-6cd1db734e4e" providerId="ADAL" clId="{A06C7BBF-3A4A-41E2-AB4E-DE25D5E56F27}" dt="2026-02-11T09:28:59.732" v="1" actId="2696"/>
        <pc:sldMkLst>
          <pc:docMk/>
          <pc:sldMk cId="3865982621" sldId="258"/>
        </pc:sldMkLst>
      </pc:sldChg>
      <pc:sldChg chg="del">
        <pc:chgData name="Therese Holmgren" userId="c3e32dd4-da2c-4e05-9c76-6cd1db734e4e" providerId="ADAL" clId="{A06C7BBF-3A4A-41E2-AB4E-DE25D5E56F27}" dt="2026-02-11T09:28:56.325" v="0" actId="2696"/>
        <pc:sldMkLst>
          <pc:docMk/>
          <pc:sldMk cId="1542386301" sldId="259"/>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536704B-D26F-4E85-B6F3-7A8B048BFA4B}"/>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B9F9E5E9-7C25-4282-94E6-5A2964828D4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EC195F58-7D67-4FF1-89BA-EE79FEA4EEA2}"/>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13A58D53-DEEE-492F-984C-6E5DF82D0E50}"/>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3F0B6B4-10E8-4179-B8A5-08A9B9B3D3F3}"/>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3240953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B688E7D-4927-49FC-94D7-3153001DDE0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17AE8A05-E00B-444F-8827-A752B3946A85}"/>
              </a:ext>
            </a:extLst>
          </p:cNvPr>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FE5EBB2E-1603-4BB4-92DB-CB12D4A3E0FB}"/>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73EE546A-A7AF-48E7-ADC7-913602770366}"/>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6CCC971-250A-475A-875E-1A90C9A27FAD}"/>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40017614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4D79554B-C5DD-4897-A86A-E6AC902DDD7D}"/>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B61844FA-1DE0-44EB-A885-54626C7E17D1}"/>
              </a:ext>
            </a:extLst>
          </p:cNvPr>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1CCEC19-23EE-4BC3-BA75-3656D423633C}"/>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5A5E82FF-E34E-4CCB-9A77-85D04BFB762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83F3E2-C386-461E-9405-BF25F72FF0DB}"/>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2381804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79604F7-A460-4D13-9721-99EA12F75EFE}"/>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8728BBB2-84E6-4646-B0A2-41444E76246A}"/>
              </a:ext>
            </a:extLst>
          </p:cNvPr>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6C10BAF1-BAA9-402F-9393-6BAEE0A1806B}"/>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8217426A-25E1-49B3-A6FF-7C342C636E2A}"/>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F867D86-9F8E-404D-9F21-DAC360AFD2A1}"/>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3250840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192190-38F4-413E-BD3A-C585E0A1C228}"/>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33AAB9E2-DFDF-49F5-80E8-DAF52B5E67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a:extLst>
              <a:ext uri="{FF2B5EF4-FFF2-40B4-BE49-F238E27FC236}">
                <a16:creationId xmlns:a16="http://schemas.microsoft.com/office/drawing/2014/main" id="{9F96C29E-F65D-46AE-A40D-C12B0A591358}"/>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00D8837C-C9AA-48A6-811E-CDA0AB3BE25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C44EE09-A171-4D23-AB27-B6EADADC5C89}"/>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18545495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E9C6760-DBE4-4DF8-91E5-7B9694D14440}"/>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5F09AF69-7090-4BBF-BC99-F1452B1DF879}"/>
              </a:ext>
            </a:extLst>
          </p:cNvPr>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3B927693-973D-4E6E-8FE5-5506368AE847}"/>
              </a:ext>
            </a:extLst>
          </p:cNvPr>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6E5B7939-92FE-408F-A4A9-A427AA2F03BE}"/>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6" name="Platshållare för sidfot 5">
            <a:extLst>
              <a:ext uri="{FF2B5EF4-FFF2-40B4-BE49-F238E27FC236}">
                <a16:creationId xmlns:a16="http://schemas.microsoft.com/office/drawing/2014/main" id="{268CB581-531C-4B22-8680-D992EEFD070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DEF63318-67C3-45D8-B547-9D1A21194B4E}"/>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23317949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971E16-359A-482A-A7EF-CAF70839A9BB}"/>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F5346D86-3A62-41E2-AC5D-BD9018CDA0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a:extLst>
              <a:ext uri="{FF2B5EF4-FFF2-40B4-BE49-F238E27FC236}">
                <a16:creationId xmlns:a16="http://schemas.microsoft.com/office/drawing/2014/main" id="{5A3B9A78-865D-4B48-AF1A-DD9AA0DC1FE1}"/>
              </a:ext>
            </a:extLst>
          </p:cNvPr>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DDEADA0-752D-4497-96A3-57AF774462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a:extLst>
              <a:ext uri="{FF2B5EF4-FFF2-40B4-BE49-F238E27FC236}">
                <a16:creationId xmlns:a16="http://schemas.microsoft.com/office/drawing/2014/main" id="{5BA21EA2-E92E-4600-A1F1-6E33CE4FDCD4}"/>
              </a:ext>
            </a:extLst>
          </p:cNvPr>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403F3C4F-A7B9-40A3-91E3-4CB8F7863137}"/>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8" name="Platshållare för sidfot 7">
            <a:extLst>
              <a:ext uri="{FF2B5EF4-FFF2-40B4-BE49-F238E27FC236}">
                <a16:creationId xmlns:a16="http://schemas.microsoft.com/office/drawing/2014/main" id="{9AB7E9C3-B34A-42F4-A4EB-B06E04B6DFD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0E3D1DBE-748E-43B1-801E-0D8ADA178666}"/>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2979021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E5A7AC-92E4-4302-A8B2-2E6275A0FB16}"/>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0E468E20-0288-4C50-AF2A-6A4EDABE5E90}"/>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4" name="Platshållare för sidfot 3">
            <a:extLst>
              <a:ext uri="{FF2B5EF4-FFF2-40B4-BE49-F238E27FC236}">
                <a16:creationId xmlns:a16="http://schemas.microsoft.com/office/drawing/2014/main" id="{D30DE201-8DC1-441B-8BEC-7BA4942C1741}"/>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3013A898-AD6A-4487-B865-199FF76B180F}"/>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3454901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D657370-C570-4E02-80E6-CC9D0752FAFA}"/>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3" name="Platshållare för sidfot 2">
            <a:extLst>
              <a:ext uri="{FF2B5EF4-FFF2-40B4-BE49-F238E27FC236}">
                <a16:creationId xmlns:a16="http://schemas.microsoft.com/office/drawing/2014/main" id="{48B539DD-515E-4F75-8231-C381B4E4F0A5}"/>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6594708E-5BF1-4FFB-9770-BFCD7BB42696}"/>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12039767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34BBB21-1530-4DCC-B4AD-50BAC24B34F7}"/>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32B22F88-BE38-49A0-AC20-BA601821D05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65BEA42D-D522-4CE5-9B1F-69000F5288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932EF3DC-3893-49A7-AEE8-5ECEC6DAB71E}"/>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6" name="Platshållare för sidfot 5">
            <a:extLst>
              <a:ext uri="{FF2B5EF4-FFF2-40B4-BE49-F238E27FC236}">
                <a16:creationId xmlns:a16="http://schemas.microsoft.com/office/drawing/2014/main" id="{D084262F-0B3D-4ABA-9765-82D90A405AB4}"/>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E3AF8EDA-C0C2-42DC-A66D-29D87BA2A4FD}"/>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3368463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3C3B376-DFD4-4F7B-B80C-01BB16587548}"/>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5AA5B088-9C41-46FE-A58E-269D776A06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56F10430-29B0-4FE4-B783-80691BC249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a:extLst>
              <a:ext uri="{FF2B5EF4-FFF2-40B4-BE49-F238E27FC236}">
                <a16:creationId xmlns:a16="http://schemas.microsoft.com/office/drawing/2014/main" id="{570AB40A-A4A8-4C4C-AE22-B416527805C3}"/>
              </a:ext>
            </a:extLst>
          </p:cNvPr>
          <p:cNvSpPr>
            <a:spLocks noGrp="1"/>
          </p:cNvSpPr>
          <p:nvPr>
            <p:ph type="dt" sz="half" idx="10"/>
          </p:nvPr>
        </p:nvSpPr>
        <p:spPr/>
        <p:txBody>
          <a:bodyPr/>
          <a:lstStyle/>
          <a:p>
            <a:fld id="{60A9C7E9-B8B3-4A75-AD67-0F3373DACA73}" type="datetimeFigureOut">
              <a:rPr lang="sv-SE" smtClean="0"/>
              <a:t>2026-02-11</a:t>
            </a:fld>
            <a:endParaRPr lang="sv-SE"/>
          </a:p>
        </p:txBody>
      </p:sp>
      <p:sp>
        <p:nvSpPr>
          <p:cNvPr id="6" name="Platshållare för sidfot 5">
            <a:extLst>
              <a:ext uri="{FF2B5EF4-FFF2-40B4-BE49-F238E27FC236}">
                <a16:creationId xmlns:a16="http://schemas.microsoft.com/office/drawing/2014/main" id="{1D4E0C63-332A-4C48-9DDD-0A26AB6B9581}"/>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30797A8-35A1-464E-8E52-09A61FADA393}"/>
              </a:ext>
            </a:extLst>
          </p:cNvPr>
          <p:cNvSpPr>
            <a:spLocks noGrp="1"/>
          </p:cNvSpPr>
          <p:nvPr>
            <p:ph type="sldNum" sz="quarter" idx="12"/>
          </p:nvPr>
        </p:nvSpPr>
        <p:spPr/>
        <p:txBody>
          <a:bodyPr/>
          <a:lstStyle/>
          <a:p>
            <a:fld id="{2BA66A65-0301-495E-84DC-CEF797C436EF}" type="slidenum">
              <a:rPr lang="sv-SE" smtClean="0"/>
              <a:t>‹#›</a:t>
            </a:fld>
            <a:endParaRPr lang="sv-SE"/>
          </a:p>
        </p:txBody>
      </p:sp>
    </p:spTree>
    <p:extLst>
      <p:ext uri="{BB962C8B-B14F-4D97-AF65-F5344CB8AC3E}">
        <p14:creationId xmlns:p14="http://schemas.microsoft.com/office/powerpoint/2010/main" val="587817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6F64134B-1F8A-4CED-A741-9A97794BD2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BFB942F8-8D23-409E-A0B9-F1124C7520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880BD26E-D449-475F-AE20-AF55FDC0AE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0A9C7E9-B8B3-4A75-AD67-0F3373DACA73}" type="datetimeFigureOut">
              <a:rPr lang="sv-SE" smtClean="0"/>
              <a:t>2026-02-11</a:t>
            </a:fld>
            <a:endParaRPr lang="sv-SE"/>
          </a:p>
        </p:txBody>
      </p:sp>
      <p:sp>
        <p:nvSpPr>
          <p:cNvPr id="5" name="Platshållare för sidfot 4">
            <a:extLst>
              <a:ext uri="{FF2B5EF4-FFF2-40B4-BE49-F238E27FC236}">
                <a16:creationId xmlns:a16="http://schemas.microsoft.com/office/drawing/2014/main" id="{0F67EC72-EA5C-4612-AB6D-08BA28FF28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D903FF16-3950-4EE7-B528-5E94058E8CE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66A65-0301-495E-84DC-CEF797C436EF}" type="slidenum">
              <a:rPr lang="sv-SE" smtClean="0"/>
              <a:t>‹#›</a:t>
            </a:fld>
            <a:endParaRPr lang="sv-SE"/>
          </a:p>
        </p:txBody>
      </p:sp>
    </p:spTree>
    <p:extLst>
      <p:ext uri="{BB962C8B-B14F-4D97-AF65-F5344CB8AC3E}">
        <p14:creationId xmlns:p14="http://schemas.microsoft.com/office/powerpoint/2010/main" val="34759658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F8D5F262-A01B-4138-9576-FA6A8C0BAD16}"/>
              </a:ext>
            </a:extLst>
          </p:cNvPr>
          <p:cNvSpPr>
            <a:spLocks noChangeArrowheads="1"/>
          </p:cNvSpPr>
          <p:nvPr/>
        </p:nvSpPr>
        <p:spPr bwMode="auto">
          <a:xfrm>
            <a:off x="2011682" y="195622"/>
            <a:ext cx="9303026"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3600" b="0" i="0"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Välkommen till Campusdag</a:t>
            </a:r>
            <a:r>
              <a:rPr lang="sv-SE" altLang="sv-SE" sz="3600" dirty="0">
                <a:latin typeface="Georgia" panose="02040502050405020303" pitchFamily="18" charset="0"/>
              </a:rPr>
              <a:t> </a:t>
            </a:r>
            <a:r>
              <a:rPr lang="sv-SE" altLang="sv-SE" sz="3600" dirty="0">
                <a:latin typeface="Georgia" panose="02040502050405020303" pitchFamily="18" charset="0"/>
                <a:cs typeface="Times New Roman" panose="02020603050405020304" pitchFamily="18" charset="0"/>
              </a:rPr>
              <a:t>13</a:t>
            </a:r>
            <a:r>
              <a:rPr kumimoji="0" lang="sv-SE" altLang="sv-SE" sz="3600" b="0" i="0" u="none" strike="noStrike" cap="none" normalizeH="0" baseline="0" dirty="0">
                <a:ln>
                  <a:noFill/>
                </a:ln>
                <a:solidFill>
                  <a:schemeClr val="tx1"/>
                </a:solidFill>
                <a:effectLst/>
                <a:latin typeface="Georgia" panose="02040502050405020303" pitchFamily="18" charset="0"/>
                <a:ea typeface="Calibri" panose="020F0502020204030204" pitchFamily="34" charset="0"/>
                <a:cs typeface="Times New Roman" panose="02020603050405020304" pitchFamily="18" charset="0"/>
              </a:rPr>
              <a:t>/2–2026</a:t>
            </a:r>
            <a:endParaRPr kumimoji="0" lang="sv-SE" altLang="sv-SE" sz="3600" b="0" i="0" u="none" strike="noStrike" cap="none" normalizeH="0" baseline="0" dirty="0">
              <a:ln>
                <a:noFill/>
              </a:ln>
              <a:solidFill>
                <a:schemeClr val="tx1"/>
              </a:solidFill>
              <a:effectLst/>
              <a:latin typeface="Georgia" panose="02040502050405020303"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sv-SE" altLang="sv-SE" sz="1800" b="0" i="0" u="none" strike="noStrike" cap="none" normalizeH="0" baseline="0" dirty="0">
                <a:ln>
                  <a:noFill/>
                </a:ln>
                <a:solidFill>
                  <a:schemeClr val="tx1"/>
                </a:solidFill>
                <a:effectLst/>
                <a:latin typeface="Georgia" panose="02040502050405020303"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sv-SE" altLang="sv-SE" dirty="0">
                <a:latin typeface="Georgia" panose="02040502050405020303" pitchFamily="18" charset="0"/>
              </a:rPr>
              <a:t>                                                       </a:t>
            </a:r>
            <a:endParaRPr kumimoji="0" lang="sv-SE" altLang="sv-SE" sz="1800" b="0" i="0" u="none" strike="noStrike" cap="none" normalizeH="0" baseline="0" dirty="0">
              <a:ln>
                <a:noFill/>
              </a:ln>
              <a:solidFill>
                <a:schemeClr val="tx1"/>
              </a:solidFill>
              <a:effectLst/>
              <a:latin typeface="Georgia" panose="02040502050405020303" pitchFamily="18" charset="0"/>
            </a:endParaRPr>
          </a:p>
        </p:txBody>
      </p:sp>
      <p:pic>
        <p:nvPicPr>
          <p:cNvPr id="1025" name="Bildobjekt 1">
            <a:extLst>
              <a:ext uri="{FF2B5EF4-FFF2-40B4-BE49-F238E27FC236}">
                <a16:creationId xmlns:a16="http://schemas.microsoft.com/office/drawing/2014/main" id="{223583BC-40C2-40FD-8F49-3423227102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7599" y="1297179"/>
            <a:ext cx="5294000" cy="35213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84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A0446CD-96B7-4E1F-8C62-41B9F88F81EC}"/>
              </a:ext>
            </a:extLst>
          </p:cNvPr>
          <p:cNvSpPr/>
          <p:nvPr/>
        </p:nvSpPr>
        <p:spPr>
          <a:xfrm>
            <a:off x="331305" y="319596"/>
            <a:ext cx="11067624" cy="6649384"/>
          </a:xfrm>
          <a:prstGeom prst="rect">
            <a:avLst/>
          </a:prstGeom>
        </p:spPr>
        <p:txBody>
          <a:bodyPr wrap="square">
            <a:spAutoFit/>
          </a:bodyPr>
          <a:lstStyle/>
          <a:p>
            <a:pPr>
              <a:lnSpc>
                <a:spcPct val="107000"/>
              </a:lnSpc>
              <a:spcAft>
                <a:spcPts val="800"/>
              </a:spcAft>
            </a:pPr>
            <a:r>
              <a:rPr lang="sv-SE" dirty="0">
                <a:effectLst/>
                <a:latin typeface="Georgia" panose="02040502050405020303" pitchFamily="18" charset="0"/>
                <a:ea typeface="Calibri" panose="020F0502020204030204" pitchFamily="34" charset="0"/>
                <a:cs typeface="Times New Roman" panose="02020603050405020304" pitchFamily="18" charset="0"/>
              </a:rPr>
              <a:t>Plats: Rotundan, Umeå universitet</a:t>
            </a:r>
          </a:p>
          <a:p>
            <a:pPr>
              <a:lnSpc>
                <a:spcPct val="107000"/>
              </a:lnSpc>
              <a:spcAft>
                <a:spcPts val="800"/>
              </a:spcAft>
            </a:pPr>
            <a:r>
              <a:rPr lang="sv-SE" dirty="0">
                <a:latin typeface="Georgia" panose="02040502050405020303" pitchFamily="18" charset="0"/>
                <a:ea typeface="Calibri" panose="020F0502020204030204" pitchFamily="34" charset="0"/>
                <a:cs typeface="Times New Roman" panose="02020603050405020304" pitchFamily="18" charset="0"/>
              </a:rPr>
              <a:t>Tid: kl.</a:t>
            </a:r>
            <a:r>
              <a:rPr lang="sv-SE" dirty="0">
                <a:effectLst/>
                <a:latin typeface="Georgia" panose="02040502050405020303" pitchFamily="18" charset="0"/>
                <a:ea typeface="Calibri" panose="020F0502020204030204" pitchFamily="34" charset="0"/>
                <a:cs typeface="Times New Roman" panose="02020603050405020304" pitchFamily="18" charset="0"/>
              </a:rPr>
              <a:t> 08.30-15.00</a:t>
            </a:r>
            <a:br>
              <a:rPr lang="sv-SE" dirty="0">
                <a:effectLst/>
                <a:latin typeface="Georgia" panose="02040502050405020303" pitchFamily="18" charset="0"/>
                <a:ea typeface="Calibri" panose="020F0502020204030204" pitchFamily="34" charset="0"/>
                <a:cs typeface="Times New Roman" panose="02020603050405020304" pitchFamily="18" charset="0"/>
              </a:rPr>
            </a:br>
            <a:br>
              <a:rPr lang="sv-SE" dirty="0">
                <a:effectLst/>
                <a:latin typeface="Georgia" panose="02040502050405020303" pitchFamily="18" charset="0"/>
                <a:ea typeface="Calibri" panose="020F0502020204030204" pitchFamily="34" charset="0"/>
                <a:cs typeface="Times New Roman" panose="02020603050405020304" pitchFamily="18" charset="0"/>
              </a:rPr>
            </a:br>
            <a:r>
              <a:rPr lang="sv-SE" sz="1200" dirty="0">
                <a:latin typeface="Georgia" panose="02040502050405020303" pitchFamily="18" charset="0"/>
                <a:ea typeface="Calibri" panose="020F0502020204030204" pitchFamily="34" charset="0"/>
                <a:cs typeface="Times New Roman" panose="02020603050405020304" pitchFamily="18" charset="0"/>
              </a:rPr>
              <a:t>Dagens innehåll berör ämnen som kan upplevas som både tunga och känslosamma, och som kan väcka många tankar och funderingar. Vi vill därför redan nu uppmärksamma er på att vissa delar kan vara svåra att lyssna till.</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Dagens innehåll ger värdefulla reflektioner kring handledarrollen, ansvar och professionellt förhållningssätt, både i relation till studenter och i det dagliga arbetet i förskolans praktik. Innehållet kommer att handla om några av de komplexa situationer som kan uppstå i mötet med barn och </a:t>
            </a:r>
            <a:r>
              <a:rPr lang="sv-SE" sz="1200">
                <a:latin typeface="Georgia" panose="02040502050405020303" pitchFamily="18" charset="0"/>
                <a:ea typeface="Calibri" panose="020F0502020204030204" pitchFamily="34" charset="0"/>
                <a:cs typeface="Times New Roman" panose="02020603050405020304" pitchFamily="18" charset="0"/>
              </a:rPr>
              <a:t>vårdnadshavare.</a:t>
            </a:r>
            <a:br>
              <a:rPr lang="sv-SE" sz="1200">
                <a:latin typeface="Georgia" panose="02040502050405020303" pitchFamily="18" charset="0"/>
                <a:ea typeface="Calibri" panose="020F0502020204030204" pitchFamily="34" charset="0"/>
                <a:cs typeface="Times New Roman" panose="02020603050405020304" pitchFamily="18" charset="0"/>
              </a:rPr>
            </a:br>
            <a:endParaRPr lang="sv-SE" sz="1200" dirty="0">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Förmiddagens föreläsning: Förskolans möte med barn som far illa</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Under förmiddagen får vi ta del av en föreläsning som belyser förskolans ansvar och möjligheter när barn misstänks fara illa. Föreläsningen fokuserar på riskfaktorer, tidiga signaler, professionellt bemötande och hur förskolan kan agera på ett tryggt och rättssäkert sätt. Föreläsningen inkluderar även samtal om att möta vårdnadshavare som befinner sig i utsatta eller svåra livssituationer, och hur förskollärare kan skapa dialoger som präglas av respekt, empati och tydlighet.</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 </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Eftermiddagens föreläsning: Normala reaktioner på onormala händelser - en berättelse om motståndskraft och vikten av närvarande vuxna</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På eftermiddagen får ni möta Sam, en ung man som delar sin personliga berättelse om en mycket svår uppväxt. Genom hans erfarenheter får vi inblick i barnets perspektiv när livet är som mest utmanande, men också i vad som kan göra skillnad. Föreläsningen lyfter fram hoppet, vändpunkterna och betydelsen av de vuxna som fanns där och såg, lyssnade och stöttade när det behövdes som mest.</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I anslutning till varje föreläsning får ni möjlighet att i grupp diskutera föreläsningarnas innehåll</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 </a:t>
            </a:r>
          </a:p>
          <a:p>
            <a:pPr>
              <a:lnSpc>
                <a:spcPct val="107000"/>
              </a:lnSpc>
              <a:spcAft>
                <a:spcPts val="800"/>
              </a:spcAft>
            </a:pPr>
            <a:r>
              <a:rPr lang="sv-SE" sz="1200" dirty="0">
                <a:latin typeface="Georgia" panose="02040502050405020303" pitchFamily="18" charset="0"/>
                <a:ea typeface="Calibri" panose="020F0502020204030204" pitchFamily="34" charset="0"/>
                <a:cs typeface="Times New Roman" panose="02020603050405020304" pitchFamily="18" charset="0"/>
              </a:rPr>
              <a:t>Med vänlig hälsning Maria och Maria</a:t>
            </a:r>
          </a:p>
          <a:p>
            <a:pPr>
              <a:lnSpc>
                <a:spcPct val="107000"/>
              </a:lnSpc>
              <a:spcAft>
                <a:spcPts val="800"/>
              </a:spcAft>
            </a:pPr>
            <a:endParaRPr lang="sv-SE" sz="1400" dirty="0">
              <a:effectLst/>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pPr>
            <a:endParaRPr lang="sv-SE" sz="2800" dirty="0">
              <a:latin typeface="Georgia" panose="02040502050405020303" pitchFamily="18" charset="0"/>
              <a:ea typeface="Calibri" panose="020F0502020204030204" pitchFamily="34" charset="0"/>
              <a:cs typeface="Times New Roman" panose="02020603050405020304" pitchFamily="18" charset="0"/>
            </a:endParaRPr>
          </a:p>
          <a:p>
            <a:pPr>
              <a:lnSpc>
                <a:spcPct val="107000"/>
              </a:lnSpc>
              <a:spcAft>
                <a:spcPts val="800"/>
              </a:spcAft>
            </a:pPr>
            <a:endParaRPr lang="sv-SE"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0042742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da48a9ac-7937-4134-8b13-3620bf967764}" enabled="1" method="Privileged" siteId="{5a4ba6f9-f531-4f32-9467-398f19e69de4}" removed="0"/>
</clbl:labelList>
</file>

<file path=docProps/app.xml><?xml version="1.0" encoding="utf-8"?>
<Properties xmlns="http://schemas.openxmlformats.org/officeDocument/2006/extended-properties" xmlns:vt="http://schemas.openxmlformats.org/officeDocument/2006/docPropsVTypes">
  <TotalTime>243</TotalTime>
  <Words>304</Words>
  <Application>Microsoft Office PowerPoint</Application>
  <PresentationFormat>Bredbild</PresentationFormat>
  <Paragraphs>15</Paragraphs>
  <Slides>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vt:i4>
      </vt:variant>
    </vt:vector>
  </HeadingPairs>
  <TitlesOfParts>
    <vt:vector size="7" baseType="lpstr">
      <vt:lpstr>Arial</vt:lpstr>
      <vt:lpstr>Calibri</vt:lpstr>
      <vt:lpstr>Calibri Light</vt:lpstr>
      <vt:lpstr>Georgia</vt:lpstr>
      <vt:lpstr>Office-tema</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Maria Forsgren Hellberg</dc:creator>
  <cp:lastModifiedBy>Therese Holmgren</cp:lastModifiedBy>
  <cp:revision>22</cp:revision>
  <dcterms:created xsi:type="dcterms:W3CDTF">2021-09-19T16:44:16Z</dcterms:created>
  <dcterms:modified xsi:type="dcterms:W3CDTF">2026-02-11T09:40:20Z</dcterms:modified>
</cp:coreProperties>
</file>