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61" r:id="rId4"/>
    <p:sldId id="273" r:id="rId5"/>
    <p:sldId id="274" r:id="rId6"/>
    <p:sldId id="270" r:id="rId7"/>
    <p:sldId id="277" r:id="rId8"/>
    <p:sldId id="260" r:id="rId9"/>
    <p:sldId id="276" r:id="rId10"/>
    <p:sldId id="278" r:id="rId11"/>
    <p:sldId id="258" r:id="rId12"/>
    <p:sldId id="265" r:id="rId13"/>
    <p:sldId id="271" r:id="rId14"/>
    <p:sldId id="262" r:id="rId15"/>
    <p:sldId id="259" r:id="rId16"/>
    <p:sldId id="266"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946" autoAdjust="0"/>
  </p:normalViewPr>
  <p:slideViewPr>
    <p:cSldViewPr snapToGrid="0">
      <p:cViewPr varScale="1">
        <p:scale>
          <a:sx n="76" d="100"/>
          <a:sy n="76" d="100"/>
        </p:scale>
        <p:origin x="358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D220D-11D8-4E2C-8828-5ACDCB113BC5}" type="datetimeFigureOut">
              <a:rPr lang="sv-SE" smtClean="0"/>
              <a:t>2023-09-19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AF2811-9238-487B-9537-C1A9AC6CA3D9}" type="slidenum">
              <a:rPr lang="sv-SE" smtClean="0"/>
              <a:t>‹#›</a:t>
            </a:fld>
            <a:endParaRPr lang="sv-SE"/>
          </a:p>
        </p:txBody>
      </p:sp>
    </p:spTree>
    <p:extLst>
      <p:ext uri="{BB962C8B-B14F-4D97-AF65-F5344CB8AC3E}">
        <p14:creationId xmlns:p14="http://schemas.microsoft.com/office/powerpoint/2010/main" val="2596775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2AF2811-9238-487B-9537-C1A9AC6CA3D9}" type="slidenum">
              <a:rPr lang="sv-SE" smtClean="0"/>
              <a:t>1</a:t>
            </a:fld>
            <a:endParaRPr lang="sv-SE"/>
          </a:p>
        </p:txBody>
      </p:sp>
    </p:spTree>
    <p:extLst>
      <p:ext uri="{BB962C8B-B14F-4D97-AF65-F5344CB8AC3E}">
        <p14:creationId xmlns:p14="http://schemas.microsoft.com/office/powerpoint/2010/main" val="1103784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2AF2811-9238-487B-9537-C1A9AC6CA3D9}" type="slidenum">
              <a:rPr lang="sv-SE" smtClean="0"/>
              <a:t>12</a:t>
            </a:fld>
            <a:endParaRPr lang="sv-SE"/>
          </a:p>
        </p:txBody>
      </p:sp>
    </p:spTree>
    <p:extLst>
      <p:ext uri="{BB962C8B-B14F-4D97-AF65-F5344CB8AC3E}">
        <p14:creationId xmlns:p14="http://schemas.microsoft.com/office/powerpoint/2010/main" val="2379208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Öva på att lösa problemet i samtal</a:t>
            </a:r>
          </a:p>
          <a:p>
            <a:endParaRPr lang="sv-SE" dirty="0"/>
          </a:p>
          <a:p>
            <a:r>
              <a:rPr lang="sv-SE" dirty="0"/>
              <a:t>Case utifrån studentproblematik, VH, kollegor </a:t>
            </a:r>
            <a:r>
              <a:rPr lang="sv-SE" dirty="0" err="1"/>
              <a:t>mfl</a:t>
            </a:r>
            <a:endParaRPr lang="sv-SE" dirty="0"/>
          </a:p>
          <a:p>
            <a:endParaRPr lang="sv-SE" dirty="0"/>
          </a:p>
          <a:p>
            <a:r>
              <a:rPr lang="sv-SE" dirty="0"/>
              <a:t>Rollspel</a:t>
            </a:r>
          </a:p>
          <a:p>
            <a:endParaRPr lang="sv-SE" dirty="0"/>
          </a:p>
          <a:p>
            <a:r>
              <a:rPr lang="sv-SE" dirty="0"/>
              <a:t>Samtalsledare</a:t>
            </a:r>
          </a:p>
          <a:p>
            <a:r>
              <a:rPr lang="sv-SE" dirty="0"/>
              <a:t>Student/</a:t>
            </a:r>
            <a:r>
              <a:rPr lang="sv-SE" dirty="0" err="1"/>
              <a:t>vh</a:t>
            </a:r>
            <a:r>
              <a:rPr lang="sv-SE" dirty="0"/>
              <a:t> </a:t>
            </a:r>
            <a:r>
              <a:rPr lang="sv-SE" dirty="0" err="1"/>
              <a:t>mfl</a:t>
            </a:r>
            <a:endParaRPr lang="sv-SE" dirty="0"/>
          </a:p>
          <a:p>
            <a:r>
              <a:rPr lang="sv-SE" dirty="0"/>
              <a:t>Observatör 2 </a:t>
            </a:r>
            <a:r>
              <a:rPr lang="sv-SE" dirty="0" err="1"/>
              <a:t>st</a:t>
            </a:r>
            <a:endParaRPr lang="sv-SE" dirty="0"/>
          </a:p>
        </p:txBody>
      </p:sp>
      <p:sp>
        <p:nvSpPr>
          <p:cNvPr id="4" name="Platshållare för bildnummer 3"/>
          <p:cNvSpPr>
            <a:spLocks noGrp="1"/>
          </p:cNvSpPr>
          <p:nvPr>
            <p:ph type="sldNum" sz="quarter" idx="5"/>
          </p:nvPr>
        </p:nvSpPr>
        <p:spPr/>
        <p:txBody>
          <a:bodyPr/>
          <a:lstStyle/>
          <a:p>
            <a:fld id="{02AF2811-9238-487B-9537-C1A9AC6CA3D9}" type="slidenum">
              <a:rPr lang="sv-SE" smtClean="0"/>
              <a:t>13</a:t>
            </a:fld>
            <a:endParaRPr lang="sv-SE"/>
          </a:p>
        </p:txBody>
      </p:sp>
    </p:spTree>
    <p:extLst>
      <p:ext uri="{BB962C8B-B14F-4D97-AF65-F5344CB8AC3E}">
        <p14:creationId xmlns:p14="http://schemas.microsoft.com/office/powerpoint/2010/main" val="208797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tar ni med er från dagen?</a:t>
            </a:r>
          </a:p>
          <a:p>
            <a:r>
              <a:rPr lang="sv-SE" dirty="0"/>
              <a:t>https://www.mentimeter.com/app/presentation/altsftubmatzg35qfbc8qvkxjmqm4rvk/71iu6a24nchq/edit </a:t>
            </a:r>
          </a:p>
        </p:txBody>
      </p:sp>
      <p:sp>
        <p:nvSpPr>
          <p:cNvPr id="4" name="Platshållare för bildnummer 3"/>
          <p:cNvSpPr>
            <a:spLocks noGrp="1"/>
          </p:cNvSpPr>
          <p:nvPr>
            <p:ph type="sldNum" sz="quarter" idx="5"/>
          </p:nvPr>
        </p:nvSpPr>
        <p:spPr/>
        <p:txBody>
          <a:bodyPr/>
          <a:lstStyle/>
          <a:p>
            <a:fld id="{02AF2811-9238-487B-9537-C1A9AC6CA3D9}" type="slidenum">
              <a:rPr lang="sv-SE" smtClean="0"/>
              <a:t>16</a:t>
            </a:fld>
            <a:endParaRPr lang="sv-SE"/>
          </a:p>
        </p:txBody>
      </p:sp>
    </p:spTree>
    <p:extLst>
      <p:ext uri="{BB962C8B-B14F-4D97-AF65-F5344CB8AC3E}">
        <p14:creationId xmlns:p14="http://schemas.microsoft.com/office/powerpoint/2010/main" val="227329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Vem kan sköta </a:t>
            </a:r>
            <a:r>
              <a:rPr lang="sv-SE" dirty="0" err="1"/>
              <a:t>breakerooms</a:t>
            </a:r>
            <a:r>
              <a:rPr lang="sv-SE" dirty="0"/>
              <a:t> för zoom och diskussion – prata om förväntningar på eftermiddagen</a:t>
            </a:r>
          </a:p>
        </p:txBody>
      </p:sp>
      <p:sp>
        <p:nvSpPr>
          <p:cNvPr id="4" name="Platshållare för bildnummer 3"/>
          <p:cNvSpPr>
            <a:spLocks noGrp="1"/>
          </p:cNvSpPr>
          <p:nvPr>
            <p:ph type="sldNum" sz="quarter" idx="5"/>
          </p:nvPr>
        </p:nvSpPr>
        <p:spPr/>
        <p:txBody>
          <a:bodyPr/>
          <a:lstStyle/>
          <a:p>
            <a:fld id="{02AF2811-9238-487B-9537-C1A9AC6CA3D9}" type="slidenum">
              <a:rPr lang="sv-SE" smtClean="0"/>
              <a:t>3</a:t>
            </a:fld>
            <a:endParaRPr lang="sv-SE"/>
          </a:p>
        </p:txBody>
      </p:sp>
    </p:spTree>
    <p:extLst>
      <p:ext uri="{BB962C8B-B14F-4D97-AF65-F5344CB8AC3E}">
        <p14:creationId xmlns:p14="http://schemas.microsoft.com/office/powerpoint/2010/main" val="39724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Kartläggande samtal: </a:t>
            </a:r>
            <a:r>
              <a:rPr lang="sv-SE" dirty="0"/>
              <a:t>Hjälpa någon att beskriva sin situation. Att formulera och synliggöra problemet – Syftet är att göra klienten medveten om sin situation vilka möjligheter och begräsningar som finns.</a:t>
            </a:r>
          </a:p>
          <a:p>
            <a:endParaRPr lang="sv-SE" dirty="0"/>
          </a:p>
          <a:p>
            <a:r>
              <a:rPr lang="sv-SE" b="1" dirty="0"/>
              <a:t>Motiverande samtal: </a:t>
            </a:r>
            <a:r>
              <a:rPr lang="sv-SE" dirty="0"/>
              <a:t>Syftet med samtalet kan vara att se sina behov och önskningar. Vilket är klientens mål och hur man komma dit. Här används ofta öppna frågor för att visa intresse för klienten. Här är det viktigt att lyfta känslor. Utifrån frågeställningar kan man synliggöra mönster</a:t>
            </a:r>
          </a:p>
          <a:p>
            <a:endParaRPr lang="sv-SE" dirty="0"/>
          </a:p>
          <a:p>
            <a:r>
              <a:rPr lang="sv-SE" b="1" dirty="0"/>
              <a:t>Stödjande samtal: </a:t>
            </a:r>
            <a:r>
              <a:rPr lang="sv-SE" dirty="0"/>
              <a:t>Syftet kan vara att göra klienten självgående. Säg att studenten gör som vi lär då blir det att man vill göra en förändring och det kan uppnås genom tydligt mål och tydliga delmål för att nå förändring.</a:t>
            </a:r>
          </a:p>
          <a:p>
            <a:endParaRPr lang="sv-SE" dirty="0"/>
          </a:p>
          <a:p>
            <a:r>
              <a:rPr lang="sv-SE" b="1" dirty="0"/>
              <a:t>Problemlösande samtal: </a:t>
            </a:r>
            <a:r>
              <a:rPr lang="sv-SE" dirty="0"/>
              <a:t>Ett sådant samtal är det många gånger ett problem som ska lösas.  Bemöt klienten genom att ställa frågan ” kan du tänka dig att vi tillsammans hittar strategier för att komma framåt”. När man vänder perspektivet från klient till att det är vi tillsammans så ska utarbeta en strategi för en lösning. Då upplevs situationen inte lika hotfull. Det är svårt att äga hela problemet själv lättare att dela på problemet och det kallas även problembaseradinlärning. Klienten har fått hjälp med att själv att formulera och lägga upp strategi för att lösa ett konkret problem.</a:t>
            </a:r>
          </a:p>
          <a:p>
            <a:endParaRPr lang="sv-SE" dirty="0"/>
          </a:p>
          <a:p>
            <a:r>
              <a:rPr lang="sv-SE" dirty="0"/>
              <a:t>Gränsen mellan typerna av samtal är flytande och går in i varandra och det kan vara bra att känna till när vi vill förstå vad vi gör i samtalet. </a:t>
            </a:r>
          </a:p>
          <a:p>
            <a:r>
              <a:rPr lang="sv-SE" dirty="0"/>
              <a:t>Syftet med delmål är att skapa </a:t>
            </a:r>
            <a:r>
              <a:rPr lang="sv-SE" dirty="0" err="1"/>
              <a:t>empowerment</a:t>
            </a:r>
            <a:r>
              <a:rPr lang="sv-SE" dirty="0"/>
              <a:t> hos klienten.</a:t>
            </a:r>
          </a:p>
          <a:p>
            <a:endParaRPr lang="sv-SE" dirty="0"/>
          </a:p>
          <a:p>
            <a:r>
              <a:rPr lang="sv-SE" b="1" dirty="0"/>
              <a:t>Behandlande samtal: </a:t>
            </a:r>
            <a:r>
              <a:rPr lang="sv-SE" b="0" dirty="0"/>
              <a:t>Det är i hög grad relationen mellan samtalsledare och klient som är läkande. Det är tillit och förtroende i relationen. Behandlande samtal är betydligt fler än ovanstående. </a:t>
            </a:r>
          </a:p>
          <a:p>
            <a:endParaRPr lang="sv-SE" b="0" dirty="0"/>
          </a:p>
          <a:p>
            <a:r>
              <a:rPr lang="sv-SE" b="0" dirty="0"/>
              <a:t>Nyckeln till alla samtal är det aktiva lyssnade – där det viktiga inte alltid det som sägs utan det som är osagt. Våga jobba med tystnaden. </a:t>
            </a:r>
            <a:endParaRPr lang="sv-SE" b="1" dirty="0"/>
          </a:p>
          <a:p>
            <a:endParaRPr lang="sv-SE" dirty="0"/>
          </a:p>
        </p:txBody>
      </p:sp>
      <p:sp>
        <p:nvSpPr>
          <p:cNvPr id="4" name="Platshållare för bildnummer 3"/>
          <p:cNvSpPr>
            <a:spLocks noGrp="1"/>
          </p:cNvSpPr>
          <p:nvPr>
            <p:ph type="sldNum" sz="quarter" idx="5"/>
          </p:nvPr>
        </p:nvSpPr>
        <p:spPr/>
        <p:txBody>
          <a:bodyPr/>
          <a:lstStyle/>
          <a:p>
            <a:fld id="{02AF2811-9238-487B-9537-C1A9AC6CA3D9}" type="slidenum">
              <a:rPr lang="sv-SE" smtClean="0"/>
              <a:t>4</a:t>
            </a:fld>
            <a:endParaRPr lang="sv-SE"/>
          </a:p>
        </p:txBody>
      </p:sp>
    </p:spTree>
    <p:extLst>
      <p:ext uri="{BB962C8B-B14F-4D97-AF65-F5344CB8AC3E}">
        <p14:creationId xmlns:p14="http://schemas.microsoft.com/office/powerpoint/2010/main" val="39776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Two</a:t>
            </a:r>
            <a:r>
              <a:rPr lang="sv-SE" dirty="0"/>
              <a:t> stars and a </a:t>
            </a:r>
            <a:r>
              <a:rPr lang="sv-SE" dirty="0" err="1"/>
              <a:t>which</a:t>
            </a:r>
            <a:r>
              <a:rPr lang="sv-SE" dirty="0"/>
              <a:t> </a:t>
            </a:r>
          </a:p>
        </p:txBody>
      </p:sp>
      <p:sp>
        <p:nvSpPr>
          <p:cNvPr id="4" name="Platshållare för bildnummer 3"/>
          <p:cNvSpPr>
            <a:spLocks noGrp="1"/>
          </p:cNvSpPr>
          <p:nvPr>
            <p:ph type="sldNum" sz="quarter" idx="5"/>
          </p:nvPr>
        </p:nvSpPr>
        <p:spPr/>
        <p:txBody>
          <a:bodyPr/>
          <a:lstStyle/>
          <a:p>
            <a:fld id="{02AF2811-9238-487B-9537-C1A9AC6CA3D9}" type="slidenum">
              <a:rPr lang="sv-SE" smtClean="0"/>
              <a:t>6</a:t>
            </a:fld>
            <a:endParaRPr lang="sv-SE"/>
          </a:p>
        </p:txBody>
      </p:sp>
    </p:spTree>
    <p:extLst>
      <p:ext uri="{BB962C8B-B14F-4D97-AF65-F5344CB8AC3E}">
        <p14:creationId xmlns:p14="http://schemas.microsoft.com/office/powerpoint/2010/main" val="3065804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Hur använder ni er av feedback idag  - Öppen fråga till grupp om 4-5 </a:t>
            </a:r>
            <a:r>
              <a:rPr lang="sv-SE" dirty="0" err="1"/>
              <a:t>st</a:t>
            </a:r>
            <a:endParaRPr lang="sv-SE" dirty="0"/>
          </a:p>
          <a:p>
            <a:endParaRPr lang="sv-SE" dirty="0"/>
          </a:p>
        </p:txBody>
      </p:sp>
      <p:sp>
        <p:nvSpPr>
          <p:cNvPr id="4" name="Platshållare för bildnummer 3"/>
          <p:cNvSpPr>
            <a:spLocks noGrp="1"/>
          </p:cNvSpPr>
          <p:nvPr>
            <p:ph type="sldNum" sz="quarter" idx="5"/>
          </p:nvPr>
        </p:nvSpPr>
        <p:spPr/>
        <p:txBody>
          <a:bodyPr/>
          <a:lstStyle/>
          <a:p>
            <a:fld id="{02AF2811-9238-487B-9537-C1A9AC6CA3D9}" type="slidenum">
              <a:rPr lang="sv-SE" smtClean="0"/>
              <a:t>7</a:t>
            </a:fld>
            <a:endParaRPr lang="sv-SE"/>
          </a:p>
        </p:txBody>
      </p:sp>
    </p:spTree>
    <p:extLst>
      <p:ext uri="{BB962C8B-B14F-4D97-AF65-F5344CB8AC3E}">
        <p14:creationId xmlns:p14="http://schemas.microsoft.com/office/powerpoint/2010/main" val="400840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Diskussion i större grupper </a:t>
            </a:r>
          </a:p>
          <a:p>
            <a:endParaRPr lang="sv-SE" dirty="0"/>
          </a:p>
          <a:p>
            <a:r>
              <a:rPr lang="sv-SE" dirty="0" err="1"/>
              <a:t>Mentimeter</a:t>
            </a:r>
            <a:endParaRPr lang="sv-SE" dirty="0"/>
          </a:p>
          <a:p>
            <a:pPr marL="228600" indent="-228600">
              <a:buAutoNum type="arabicPeriod"/>
            </a:pPr>
            <a:r>
              <a:rPr lang="sv-SE" dirty="0"/>
              <a:t>Vad är ett svårt samtal – vad är det som gör att det blir ett svårt samtal –Vilka verktyg/ strategier använder ni er av</a:t>
            </a:r>
          </a:p>
          <a:p>
            <a:pPr marL="228600" indent="-228600">
              <a:buAutoNum type="arabicPeriod"/>
            </a:pPr>
            <a:r>
              <a:rPr lang="sv-SE" dirty="0"/>
              <a:t>Diskussion</a:t>
            </a:r>
          </a:p>
          <a:p>
            <a:endParaRPr lang="sv-SE" dirty="0"/>
          </a:p>
        </p:txBody>
      </p:sp>
      <p:sp>
        <p:nvSpPr>
          <p:cNvPr id="4" name="Platshållare för bildnummer 3"/>
          <p:cNvSpPr>
            <a:spLocks noGrp="1"/>
          </p:cNvSpPr>
          <p:nvPr>
            <p:ph type="sldNum" sz="quarter" idx="5"/>
          </p:nvPr>
        </p:nvSpPr>
        <p:spPr/>
        <p:txBody>
          <a:bodyPr/>
          <a:lstStyle/>
          <a:p>
            <a:fld id="{02AF2811-9238-487B-9537-C1A9AC6CA3D9}" type="slidenum">
              <a:rPr lang="sv-SE" smtClean="0"/>
              <a:t>8</a:t>
            </a:fld>
            <a:endParaRPr lang="sv-SE"/>
          </a:p>
        </p:txBody>
      </p:sp>
    </p:spTree>
    <p:extLst>
      <p:ext uri="{BB962C8B-B14F-4D97-AF65-F5344CB8AC3E}">
        <p14:creationId xmlns:p14="http://schemas.microsoft.com/office/powerpoint/2010/main" val="2983931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säger du till VFU studenter när dom inte uppfyller era förväntningar</a:t>
            </a:r>
          </a:p>
        </p:txBody>
      </p:sp>
      <p:sp>
        <p:nvSpPr>
          <p:cNvPr id="4" name="Platshållare för bildnummer 3"/>
          <p:cNvSpPr>
            <a:spLocks noGrp="1"/>
          </p:cNvSpPr>
          <p:nvPr>
            <p:ph type="sldNum" sz="quarter" idx="5"/>
          </p:nvPr>
        </p:nvSpPr>
        <p:spPr/>
        <p:txBody>
          <a:bodyPr/>
          <a:lstStyle/>
          <a:p>
            <a:fld id="{02AF2811-9238-487B-9537-C1A9AC6CA3D9}" type="slidenum">
              <a:rPr lang="sv-SE" smtClean="0"/>
              <a:t>9</a:t>
            </a:fld>
            <a:endParaRPr lang="sv-SE"/>
          </a:p>
        </p:txBody>
      </p:sp>
    </p:spTree>
    <p:extLst>
      <p:ext uri="{BB962C8B-B14F-4D97-AF65-F5344CB8AC3E}">
        <p14:creationId xmlns:p14="http://schemas.microsoft.com/office/powerpoint/2010/main" val="221557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Vad säger du till VFU studenter när dom inte uppfyller era förväntningar</a:t>
            </a:r>
          </a:p>
          <a:p>
            <a:endParaRPr lang="sv-SE" dirty="0"/>
          </a:p>
        </p:txBody>
      </p:sp>
      <p:sp>
        <p:nvSpPr>
          <p:cNvPr id="4" name="Platshållare för bildnummer 3"/>
          <p:cNvSpPr>
            <a:spLocks noGrp="1"/>
          </p:cNvSpPr>
          <p:nvPr>
            <p:ph type="sldNum" sz="quarter" idx="5"/>
          </p:nvPr>
        </p:nvSpPr>
        <p:spPr/>
        <p:txBody>
          <a:bodyPr/>
          <a:lstStyle/>
          <a:p>
            <a:fld id="{02AF2811-9238-487B-9537-C1A9AC6CA3D9}" type="slidenum">
              <a:rPr lang="sv-SE" smtClean="0"/>
              <a:t>10</a:t>
            </a:fld>
            <a:endParaRPr lang="sv-SE"/>
          </a:p>
        </p:txBody>
      </p:sp>
    </p:spTree>
    <p:extLst>
      <p:ext uri="{BB962C8B-B14F-4D97-AF65-F5344CB8AC3E}">
        <p14:creationId xmlns:p14="http://schemas.microsoft.com/office/powerpoint/2010/main" val="171604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Självkännedom svara på frågor vem och vad jag är, hur och varför jag känner, upplever och känner, agerar och beter mig i olika situationer.</a:t>
            </a:r>
          </a:p>
          <a:p>
            <a:r>
              <a:rPr lang="sv-SE" dirty="0"/>
              <a:t>En god självkännedom kan stärka självkänslan. Ju bättre du känner till dina egenskaper, styrkor och karaktärsdrag, desto bättre kan du använda dem i ditt liv, relationer och samtal.  </a:t>
            </a:r>
          </a:p>
        </p:txBody>
      </p:sp>
      <p:sp>
        <p:nvSpPr>
          <p:cNvPr id="4" name="Platshållare för bildnummer 3"/>
          <p:cNvSpPr>
            <a:spLocks noGrp="1"/>
          </p:cNvSpPr>
          <p:nvPr>
            <p:ph type="sldNum" sz="quarter" idx="5"/>
          </p:nvPr>
        </p:nvSpPr>
        <p:spPr/>
        <p:txBody>
          <a:bodyPr/>
          <a:lstStyle/>
          <a:p>
            <a:fld id="{02AF2811-9238-487B-9537-C1A9AC6CA3D9}" type="slidenum">
              <a:rPr lang="sv-SE" smtClean="0"/>
              <a:t>11</a:t>
            </a:fld>
            <a:endParaRPr lang="sv-SE"/>
          </a:p>
        </p:txBody>
      </p:sp>
    </p:spTree>
    <p:extLst>
      <p:ext uri="{BB962C8B-B14F-4D97-AF65-F5344CB8AC3E}">
        <p14:creationId xmlns:p14="http://schemas.microsoft.com/office/powerpoint/2010/main" val="1962172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9/19/2023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21275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7432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9/19/2023</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2313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9/19/2023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3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9/19/2023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54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083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934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1279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9/19/2023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7917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9/19/2023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816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9/19/2023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98226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9/19/2023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7345060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457200" rtl="0" eaLnBrk="1" latinLnBrk="0" hangingPunct="1">
        <a:lnSpc>
          <a:spcPct val="100000"/>
        </a:lnSpc>
        <a:spcBef>
          <a:spcPct val="0"/>
        </a:spcBef>
        <a:buNone/>
        <a:defRPr sz="2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Nhc345Q4sQY?feature=oembed"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Kompass">
            <a:extLst>
              <a:ext uri="{FF2B5EF4-FFF2-40B4-BE49-F238E27FC236}">
                <a16:creationId xmlns:a16="http://schemas.microsoft.com/office/drawing/2014/main" id="{3B24F3A2-ECB8-1417-9D22-35BA2FAE658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39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4F88A35-828E-579A-066C-3246D8A62EB3}"/>
              </a:ext>
            </a:extLst>
          </p:cNvPr>
          <p:cNvSpPr>
            <a:spLocks noGrp="1"/>
          </p:cNvSpPr>
          <p:nvPr>
            <p:ph type="ctrTitle"/>
          </p:nvPr>
        </p:nvSpPr>
        <p:spPr>
          <a:xfrm>
            <a:off x="2103121" y="4196081"/>
            <a:ext cx="7985759" cy="1148079"/>
          </a:xfrm>
        </p:spPr>
        <p:txBody>
          <a:bodyPr anchor="b">
            <a:normAutofit fontScale="90000"/>
          </a:bodyPr>
          <a:lstStyle/>
          <a:p>
            <a:pPr algn="ctr"/>
            <a:br>
              <a:rPr lang="sv-SE" sz="4000" dirty="0">
                <a:solidFill>
                  <a:schemeClr val="bg1"/>
                </a:solidFill>
              </a:rPr>
            </a:br>
            <a:r>
              <a:rPr lang="sv-SE" sz="2700" dirty="0">
                <a:solidFill>
                  <a:schemeClr val="bg1"/>
                </a:solidFill>
              </a:rPr>
              <a:t>Handleda samtal</a:t>
            </a:r>
            <a:br>
              <a:rPr lang="sv-SE" sz="2700" dirty="0">
                <a:solidFill>
                  <a:schemeClr val="bg1"/>
                </a:solidFill>
              </a:rPr>
            </a:br>
            <a:r>
              <a:rPr lang="sv-SE" sz="1800" dirty="0">
                <a:solidFill>
                  <a:schemeClr val="bg1"/>
                </a:solidFill>
              </a:rPr>
              <a:t>Campusdag 21 september </a:t>
            </a:r>
          </a:p>
        </p:txBody>
      </p:sp>
      <p:sp>
        <p:nvSpPr>
          <p:cNvPr id="3" name="Underrubrik 2">
            <a:extLst>
              <a:ext uri="{FF2B5EF4-FFF2-40B4-BE49-F238E27FC236}">
                <a16:creationId xmlns:a16="http://schemas.microsoft.com/office/drawing/2014/main" id="{A91CD0BA-B293-4E99-84EC-8FF00B3785EF}"/>
              </a:ext>
            </a:extLst>
          </p:cNvPr>
          <p:cNvSpPr>
            <a:spLocks noGrp="1"/>
          </p:cNvSpPr>
          <p:nvPr>
            <p:ph type="subTitle" idx="1"/>
          </p:nvPr>
        </p:nvSpPr>
        <p:spPr>
          <a:xfrm>
            <a:off x="2615738" y="5680637"/>
            <a:ext cx="6960524" cy="598516"/>
          </a:xfrm>
        </p:spPr>
        <p:txBody>
          <a:bodyPr anchor="t">
            <a:normAutofit fontScale="70000" lnSpcReduction="20000"/>
          </a:bodyPr>
          <a:lstStyle/>
          <a:p>
            <a:pPr algn="ctr"/>
            <a:r>
              <a:rPr lang="sv-SE" sz="2000" dirty="0">
                <a:solidFill>
                  <a:schemeClr val="bg1"/>
                </a:solidFill>
              </a:rPr>
              <a:t>Annica Ceder &amp; Nina Wendel </a:t>
            </a:r>
          </a:p>
          <a:p>
            <a:pPr algn="ctr"/>
            <a:r>
              <a:rPr lang="sv-SE" sz="2000" dirty="0">
                <a:solidFill>
                  <a:schemeClr val="bg1"/>
                </a:solidFill>
              </a:rPr>
              <a:t>Umeå Universitet</a:t>
            </a:r>
          </a:p>
        </p:txBody>
      </p:sp>
    </p:spTree>
    <p:extLst>
      <p:ext uri="{BB962C8B-B14F-4D97-AF65-F5344CB8AC3E}">
        <p14:creationId xmlns:p14="http://schemas.microsoft.com/office/powerpoint/2010/main" val="190226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Pilar som pekar mot ljus">
            <a:extLst>
              <a:ext uri="{FF2B5EF4-FFF2-40B4-BE49-F238E27FC236}">
                <a16:creationId xmlns:a16="http://schemas.microsoft.com/office/drawing/2014/main" id="{3C98E526-08C9-A63F-59E5-2B9EC62DFA25}"/>
              </a:ext>
            </a:extLst>
          </p:cNvPr>
          <p:cNvPicPr>
            <a:picLocks noChangeAspect="1"/>
          </p:cNvPicPr>
          <p:nvPr/>
        </p:nvPicPr>
        <p:blipFill rotWithShape="1">
          <a:blip r:embed="rId3"/>
          <a:srcRect b="15730"/>
          <a:stretch/>
        </p:blipFill>
        <p:spPr>
          <a:xfrm>
            <a:off x="20" y="-22"/>
            <a:ext cx="12191977" cy="6858022"/>
          </a:xfrm>
          <a:prstGeom prst="rect">
            <a:avLst/>
          </a:prstGeom>
        </p:spPr>
      </p:pic>
      <p:sp>
        <p:nvSpPr>
          <p:cNvPr id="17" name="Rectangle 1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0A8F7CE-F3BD-308D-BFC4-769C443A6F46}"/>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4800" dirty="0">
                <a:solidFill>
                  <a:schemeClr val="bg1"/>
                </a:solidFill>
              </a:rPr>
              <a:t>Vad </a:t>
            </a:r>
            <a:r>
              <a:rPr lang="en-US" sz="4800" dirty="0" err="1">
                <a:solidFill>
                  <a:schemeClr val="bg1"/>
                </a:solidFill>
              </a:rPr>
              <a:t>kom</a:t>
            </a:r>
            <a:r>
              <a:rPr lang="en-US" sz="4800" dirty="0">
                <a:solidFill>
                  <a:schemeClr val="bg1"/>
                </a:solidFill>
              </a:rPr>
              <a:t> </a:t>
            </a:r>
            <a:r>
              <a:rPr lang="en-US" sz="4800" dirty="0" err="1">
                <a:solidFill>
                  <a:schemeClr val="bg1"/>
                </a:solidFill>
              </a:rPr>
              <a:t>ni</a:t>
            </a:r>
            <a:r>
              <a:rPr lang="en-US" sz="4800" dirty="0">
                <a:solidFill>
                  <a:schemeClr val="bg1"/>
                </a:solidFill>
              </a:rPr>
              <a:t> </a:t>
            </a:r>
            <a:r>
              <a:rPr lang="en-US" sz="4800" dirty="0" err="1">
                <a:solidFill>
                  <a:schemeClr val="bg1"/>
                </a:solidFill>
              </a:rPr>
              <a:t>fram</a:t>
            </a:r>
            <a:r>
              <a:rPr lang="en-US" sz="4800" dirty="0">
                <a:solidFill>
                  <a:schemeClr val="bg1"/>
                </a:solidFill>
              </a:rPr>
              <a:t> till</a:t>
            </a:r>
          </a:p>
        </p:txBody>
      </p:sp>
      <p:sp>
        <p:nvSpPr>
          <p:cNvPr id="19" name="Rectangle 1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480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55">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57">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59">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Ögon på en godis">
            <a:extLst>
              <a:ext uri="{FF2B5EF4-FFF2-40B4-BE49-F238E27FC236}">
                <a16:creationId xmlns:a16="http://schemas.microsoft.com/office/drawing/2014/main" id="{8062EF0E-B4BB-4D95-7749-8A1AA044C3FF}"/>
              </a:ext>
            </a:extLst>
          </p:cNvPr>
          <p:cNvPicPr>
            <a:picLocks noChangeAspect="1"/>
          </p:cNvPicPr>
          <p:nvPr/>
        </p:nvPicPr>
        <p:blipFill rotWithShape="1">
          <a:blip r:embed="rId3"/>
          <a:srcRect b="15730"/>
          <a:stretch/>
        </p:blipFill>
        <p:spPr>
          <a:xfrm>
            <a:off x="-3047" y="10"/>
            <a:ext cx="12191999" cy="6857990"/>
          </a:xfrm>
          <a:prstGeom prst="rect">
            <a:avLst/>
          </a:prstGeom>
        </p:spPr>
      </p:pic>
      <p:sp>
        <p:nvSpPr>
          <p:cNvPr id="62" name="Rectangle 6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3E47C245-E408-9242-715E-A6C155E9E4CF}"/>
              </a:ext>
            </a:extLst>
          </p:cNvPr>
          <p:cNvSpPr>
            <a:spLocks noGrp="1"/>
          </p:cNvSpPr>
          <p:nvPr>
            <p:ph type="title"/>
          </p:nvPr>
        </p:nvSpPr>
        <p:spPr>
          <a:xfrm>
            <a:off x="643466" y="643467"/>
            <a:ext cx="10905059" cy="33303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dirty="0" err="1">
                <a:solidFill>
                  <a:schemeClr val="bg1"/>
                </a:solidFill>
              </a:rPr>
              <a:t>Självkännedom</a:t>
            </a:r>
            <a:endParaRPr lang="en-US" sz="3600" dirty="0">
              <a:solidFill>
                <a:schemeClr val="bg1"/>
              </a:solidFill>
            </a:endParaRPr>
          </a:p>
        </p:txBody>
      </p:sp>
      <p:cxnSp>
        <p:nvCxnSpPr>
          <p:cNvPr id="64" name="Straight Connector 63">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16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439DE586-723B-C269-B786-BBDA2532A209}"/>
              </a:ext>
            </a:extLst>
          </p:cNvPr>
          <p:cNvPicPr>
            <a:picLocks noChangeAspect="1"/>
          </p:cNvPicPr>
          <p:nvPr/>
        </p:nvPicPr>
        <p:blipFill rotWithShape="1">
          <a:blip r:embed="rId3"/>
          <a:srcRect t="6193" b="6258"/>
          <a:stretch/>
        </p:blipFill>
        <p:spPr>
          <a:xfrm>
            <a:off x="-3047" y="10"/>
            <a:ext cx="12191999" cy="6857990"/>
          </a:xfrm>
          <a:prstGeom prst="rect">
            <a:avLst/>
          </a:prstGeom>
        </p:spPr>
      </p:pic>
      <p:sp>
        <p:nvSpPr>
          <p:cNvPr id="31" name="Rectangle 3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1A7F0D58-CEBE-1CEB-D48E-20757F977AA5}"/>
              </a:ext>
            </a:extLst>
          </p:cNvPr>
          <p:cNvSpPr>
            <a:spLocks noGrp="1"/>
          </p:cNvSpPr>
          <p:nvPr>
            <p:ph type="title"/>
          </p:nvPr>
        </p:nvSpPr>
        <p:spPr>
          <a:xfrm>
            <a:off x="321734" y="352338"/>
            <a:ext cx="11548532" cy="4198700"/>
          </a:xfrm>
        </p:spPr>
        <p:txBody>
          <a:bodyPr vert="horz" lIns="91440" tIns="45720" rIns="91440" bIns="45720" rtlCol="0" anchor="t">
            <a:normAutofit/>
          </a:bodyPr>
          <a:lstStyle/>
          <a:p>
            <a:r>
              <a:rPr lang="en-US" sz="11500" dirty="0" err="1">
                <a:solidFill>
                  <a:schemeClr val="bg1"/>
                </a:solidFill>
              </a:rPr>
              <a:t>Övning</a:t>
            </a:r>
            <a:br>
              <a:rPr lang="en-US" sz="11500" dirty="0">
                <a:solidFill>
                  <a:schemeClr val="bg1"/>
                </a:solidFill>
              </a:rPr>
            </a:br>
            <a:r>
              <a:rPr lang="en-US" sz="11500" dirty="0">
                <a:solidFill>
                  <a:schemeClr val="bg1"/>
                </a:solidFill>
              </a:rPr>
              <a:t>case</a:t>
            </a:r>
          </a:p>
        </p:txBody>
      </p:sp>
      <p:sp>
        <p:nvSpPr>
          <p:cNvPr id="33" name="Rectangle 3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35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2EC67F-E59C-946F-6DDD-1DCB0C58553B}"/>
              </a:ext>
            </a:extLst>
          </p:cNvPr>
          <p:cNvSpPr>
            <a:spLocks noGrp="1"/>
          </p:cNvSpPr>
          <p:nvPr>
            <p:ph type="title"/>
          </p:nvPr>
        </p:nvSpPr>
        <p:spPr/>
        <p:txBody>
          <a:bodyPr/>
          <a:lstStyle/>
          <a:p>
            <a:r>
              <a:rPr lang="sv-SE"/>
              <a:t>CASE</a:t>
            </a:r>
          </a:p>
        </p:txBody>
      </p:sp>
      <p:sp>
        <p:nvSpPr>
          <p:cNvPr id="3" name="Platshållare för innehåll 2">
            <a:extLst>
              <a:ext uri="{FF2B5EF4-FFF2-40B4-BE49-F238E27FC236}">
                <a16:creationId xmlns:a16="http://schemas.microsoft.com/office/drawing/2014/main" id="{E3DED61B-53C3-72AA-AE41-49E3E112ACB4}"/>
              </a:ext>
            </a:extLst>
          </p:cNvPr>
          <p:cNvSpPr>
            <a:spLocks noGrp="1"/>
          </p:cNvSpPr>
          <p:nvPr>
            <p:ph idx="1"/>
          </p:nvPr>
        </p:nvSpPr>
        <p:spPr/>
        <p:txBody>
          <a:bodyPr/>
          <a:lstStyle/>
          <a:p>
            <a:endParaRPr lang="sv-SE" dirty="0"/>
          </a:p>
        </p:txBody>
      </p:sp>
    </p:spTree>
    <p:extLst>
      <p:ext uri="{BB962C8B-B14F-4D97-AF65-F5344CB8AC3E}">
        <p14:creationId xmlns:p14="http://schemas.microsoft.com/office/powerpoint/2010/main" val="1206446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nteckningslappar på glasvägg">
            <a:extLst>
              <a:ext uri="{FF2B5EF4-FFF2-40B4-BE49-F238E27FC236}">
                <a16:creationId xmlns:a16="http://schemas.microsoft.com/office/drawing/2014/main" id="{73573DAA-BBFE-EA06-3475-3FCD257CE1C6}"/>
              </a:ext>
            </a:extLst>
          </p:cNvPr>
          <p:cNvPicPr>
            <a:picLocks noChangeAspect="1"/>
          </p:cNvPicPr>
          <p:nvPr/>
        </p:nvPicPr>
        <p:blipFill rotWithShape="1">
          <a:blip r:embed="rId2"/>
          <a:srcRect t="13015" b="2715"/>
          <a:stretch/>
        </p:blipFill>
        <p:spPr>
          <a:xfrm>
            <a:off x="20" y="-22"/>
            <a:ext cx="12191977" cy="6858022"/>
          </a:xfrm>
          <a:prstGeom prst="rect">
            <a:avLst/>
          </a:prstGeom>
        </p:spPr>
      </p:pic>
      <p:sp>
        <p:nvSpPr>
          <p:cNvPr id="18" name="Rectangle 1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ubrik 3">
            <a:extLst>
              <a:ext uri="{FF2B5EF4-FFF2-40B4-BE49-F238E27FC236}">
                <a16:creationId xmlns:a16="http://schemas.microsoft.com/office/drawing/2014/main" id="{3A37A9BD-25C1-E7B3-5D50-38A4F02AD6C9}"/>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3700">
                <a:solidFill>
                  <a:schemeClr val="bg1"/>
                </a:solidFill>
              </a:rPr>
              <a:t>Skapa förutsättningar – för att lyckas</a:t>
            </a:r>
          </a:p>
        </p:txBody>
      </p:sp>
      <p:sp>
        <p:nvSpPr>
          <p:cNvPr id="20" name="Rectangle 1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65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386621FF-51F8-1A11-116D-E156826103F7}"/>
              </a:ext>
            </a:extLst>
          </p:cNvPr>
          <p:cNvSpPr>
            <a:spLocks noGrp="1"/>
          </p:cNvSpPr>
          <p:nvPr>
            <p:ph type="title"/>
          </p:nvPr>
        </p:nvSpPr>
        <p:spPr>
          <a:xfrm>
            <a:off x="581192" y="1507414"/>
            <a:ext cx="5120255" cy="3903332"/>
          </a:xfrm>
        </p:spPr>
        <p:txBody>
          <a:bodyPr anchor="t">
            <a:normAutofit/>
          </a:bodyPr>
          <a:lstStyle/>
          <a:p>
            <a:r>
              <a:rPr lang="sv-SE" sz="4000" dirty="0">
                <a:solidFill>
                  <a:schemeClr val="tx1">
                    <a:lumMod val="85000"/>
                    <a:lumOff val="15000"/>
                  </a:schemeClr>
                </a:solidFill>
              </a:rPr>
              <a:t>Steg till förändring </a:t>
            </a:r>
          </a:p>
        </p:txBody>
      </p:sp>
      <p:sp>
        <p:nvSpPr>
          <p:cNvPr id="10" name="Rectangle 9">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4244340" y="3329711"/>
            <a:ext cx="3703320" cy="587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Platshållare för innehåll 2">
            <a:extLst>
              <a:ext uri="{FF2B5EF4-FFF2-40B4-BE49-F238E27FC236}">
                <a16:creationId xmlns:a16="http://schemas.microsoft.com/office/drawing/2014/main" id="{F0563D98-2A03-2E93-3004-9F377E4F914A}"/>
              </a:ext>
            </a:extLst>
          </p:cNvPr>
          <p:cNvSpPr>
            <a:spLocks noGrp="1"/>
          </p:cNvSpPr>
          <p:nvPr>
            <p:ph idx="1"/>
          </p:nvPr>
        </p:nvSpPr>
        <p:spPr>
          <a:xfrm>
            <a:off x="6441743" y="1507415"/>
            <a:ext cx="4819091" cy="3903331"/>
          </a:xfrm>
          <a:ln w="57150">
            <a:noFill/>
          </a:ln>
        </p:spPr>
        <p:txBody>
          <a:bodyPr anchor="t">
            <a:normAutofit/>
          </a:bodyPr>
          <a:lstStyle/>
          <a:p>
            <a:r>
              <a:rPr lang="sv-SE" sz="2000"/>
              <a:t>Förberedelse</a:t>
            </a:r>
          </a:p>
          <a:p>
            <a:r>
              <a:rPr lang="sv-SE" sz="2000"/>
              <a:t>Genomförande</a:t>
            </a:r>
          </a:p>
          <a:p>
            <a:r>
              <a:rPr lang="sv-SE" sz="2000"/>
              <a:t>Uppföljning</a:t>
            </a:r>
          </a:p>
        </p:txBody>
      </p:sp>
      <p:sp>
        <p:nvSpPr>
          <p:cNvPr id="14" name="Rectangle 13">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9434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Beautiful delicate background mesh fluffy fabric">
            <a:extLst>
              <a:ext uri="{FF2B5EF4-FFF2-40B4-BE49-F238E27FC236}">
                <a16:creationId xmlns:a16="http://schemas.microsoft.com/office/drawing/2014/main" id="{D2A22E8D-AD4F-83D8-8F56-4ECE0321BD9E}"/>
              </a:ext>
            </a:extLst>
          </p:cNvPr>
          <p:cNvPicPr>
            <a:picLocks noChangeAspect="1"/>
          </p:cNvPicPr>
          <p:nvPr/>
        </p:nvPicPr>
        <p:blipFill rotWithShape="1">
          <a:blip r:embed="rId3"/>
          <a:srcRect t="15414"/>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A542032-C69F-F812-2900-D21116386C7C}"/>
              </a:ext>
            </a:extLst>
          </p:cNvPr>
          <p:cNvSpPr>
            <a:spLocks noGrp="1"/>
          </p:cNvSpPr>
          <p:nvPr>
            <p:ph type="title"/>
          </p:nvPr>
        </p:nvSpPr>
        <p:spPr>
          <a:xfrm>
            <a:off x="321734" y="352338"/>
            <a:ext cx="11548532" cy="4198700"/>
          </a:xfrm>
        </p:spPr>
        <p:txBody>
          <a:bodyPr vert="horz" lIns="91440" tIns="45720" rIns="91440" bIns="45720" rtlCol="0" anchor="t">
            <a:normAutofit/>
          </a:bodyPr>
          <a:lstStyle/>
          <a:p>
            <a:r>
              <a:rPr lang="en-US" sz="11500" dirty="0" err="1">
                <a:solidFill>
                  <a:schemeClr val="bg1"/>
                </a:solidFill>
              </a:rPr>
              <a:t>avslut</a:t>
            </a:r>
            <a:endParaRPr lang="en-US" sz="11500" dirty="0">
              <a:solidFill>
                <a:schemeClr val="bg1"/>
              </a:solidFill>
            </a:endParaRPr>
          </a:p>
        </p:txBody>
      </p:sp>
      <p:sp>
        <p:nvSpPr>
          <p:cNvPr id="19" name="Rectangle 18">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447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FAAAB002-E48E-4009-828A-511F7A828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lika färg frågetecken">
            <a:extLst>
              <a:ext uri="{FF2B5EF4-FFF2-40B4-BE49-F238E27FC236}">
                <a16:creationId xmlns:a16="http://schemas.microsoft.com/office/drawing/2014/main" id="{E31848CA-5599-D70D-237D-3E892F3675C6}"/>
              </a:ext>
            </a:extLst>
          </p:cNvPr>
          <p:cNvPicPr>
            <a:picLocks noChangeAspect="1"/>
          </p:cNvPicPr>
          <p:nvPr/>
        </p:nvPicPr>
        <p:blipFill rotWithShape="1">
          <a:blip r:embed="rId2"/>
          <a:srcRect r="9091" b="9091"/>
          <a:stretch/>
        </p:blipFill>
        <p:spPr>
          <a:xfrm>
            <a:off x="20" y="10"/>
            <a:ext cx="12191980" cy="6857990"/>
          </a:xfrm>
          <a:prstGeom prst="rect">
            <a:avLst/>
          </a:prstGeom>
        </p:spPr>
      </p:pic>
      <p:sp>
        <p:nvSpPr>
          <p:cNvPr id="25" name="Rectangle 17">
            <a:extLst>
              <a:ext uri="{FF2B5EF4-FFF2-40B4-BE49-F238E27FC236}">
                <a16:creationId xmlns:a16="http://schemas.microsoft.com/office/drawing/2014/main" id="{97EF55D5-23F0-4398-B16B-AEF5778C3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423123"/>
            <a:ext cx="4216219"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9">
            <a:extLst>
              <a:ext uri="{FF2B5EF4-FFF2-40B4-BE49-F238E27FC236}">
                <a16:creationId xmlns:a16="http://schemas.microsoft.com/office/drawing/2014/main" id="{FDF32581-CAA1-43C6-8532-DC56C843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01200"/>
            <a:ext cx="4214869" cy="575705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Rubrik 1">
            <a:extLst>
              <a:ext uri="{FF2B5EF4-FFF2-40B4-BE49-F238E27FC236}">
                <a16:creationId xmlns:a16="http://schemas.microsoft.com/office/drawing/2014/main" id="{D279943D-7161-3E3B-7B9B-675C5043C35A}"/>
              </a:ext>
            </a:extLst>
          </p:cNvPr>
          <p:cNvSpPr>
            <a:spLocks noGrp="1"/>
          </p:cNvSpPr>
          <p:nvPr>
            <p:ph type="title"/>
          </p:nvPr>
        </p:nvSpPr>
        <p:spPr>
          <a:xfrm>
            <a:off x="681540" y="1131195"/>
            <a:ext cx="3730810" cy="1247938"/>
          </a:xfrm>
        </p:spPr>
        <p:txBody>
          <a:bodyPr anchor="ctr">
            <a:normAutofit/>
          </a:bodyPr>
          <a:lstStyle/>
          <a:p>
            <a:r>
              <a:rPr lang="sv-SE">
                <a:solidFill>
                  <a:srgbClr val="FFFFFF"/>
                </a:solidFill>
              </a:rPr>
              <a:t>Agenda</a:t>
            </a:r>
          </a:p>
        </p:txBody>
      </p:sp>
      <p:sp>
        <p:nvSpPr>
          <p:cNvPr id="3" name="Platshållare för innehåll 2">
            <a:extLst>
              <a:ext uri="{FF2B5EF4-FFF2-40B4-BE49-F238E27FC236}">
                <a16:creationId xmlns:a16="http://schemas.microsoft.com/office/drawing/2014/main" id="{8D937DD9-ADAC-0C38-75DC-D85B5FA900AD}"/>
              </a:ext>
            </a:extLst>
          </p:cNvPr>
          <p:cNvSpPr>
            <a:spLocks noGrp="1"/>
          </p:cNvSpPr>
          <p:nvPr>
            <p:ph idx="1"/>
          </p:nvPr>
        </p:nvSpPr>
        <p:spPr>
          <a:xfrm>
            <a:off x="678531" y="2438399"/>
            <a:ext cx="3730810" cy="3505201"/>
          </a:xfrm>
        </p:spPr>
        <p:txBody>
          <a:bodyPr>
            <a:normAutofit/>
          </a:bodyPr>
          <a:lstStyle/>
          <a:p>
            <a:endParaRPr lang="sv-SE" dirty="0">
              <a:solidFill>
                <a:srgbClr val="FFFFFF"/>
              </a:solidFill>
            </a:endParaRPr>
          </a:p>
          <a:p>
            <a:endParaRPr lang="sv-SE" dirty="0">
              <a:solidFill>
                <a:srgbClr val="FFFFFF"/>
              </a:solidFill>
            </a:endParaRPr>
          </a:p>
          <a:p>
            <a:r>
              <a:rPr lang="sv-SE" dirty="0">
                <a:solidFill>
                  <a:srgbClr val="FFFFFF"/>
                </a:solidFill>
              </a:rPr>
              <a:t>Förväntningar </a:t>
            </a:r>
          </a:p>
          <a:p>
            <a:r>
              <a:rPr lang="sv-SE" dirty="0">
                <a:solidFill>
                  <a:srgbClr val="FFFFFF"/>
                </a:solidFill>
              </a:rPr>
              <a:t>Samtalsfärdigheter</a:t>
            </a:r>
          </a:p>
          <a:p>
            <a:r>
              <a:rPr lang="sv-SE" dirty="0">
                <a:solidFill>
                  <a:srgbClr val="FFFFFF"/>
                </a:solidFill>
              </a:rPr>
              <a:t>Övning</a:t>
            </a:r>
          </a:p>
          <a:p>
            <a:r>
              <a:rPr lang="sv-SE" dirty="0">
                <a:solidFill>
                  <a:srgbClr val="FFFFFF"/>
                </a:solidFill>
              </a:rPr>
              <a:t>Avslut</a:t>
            </a:r>
          </a:p>
          <a:p>
            <a:pPr marL="0" indent="0">
              <a:buNone/>
            </a:pPr>
            <a:endParaRPr lang="sv-SE" dirty="0">
              <a:solidFill>
                <a:srgbClr val="FFFFFF"/>
              </a:solidFill>
            </a:endParaRPr>
          </a:p>
        </p:txBody>
      </p:sp>
    </p:spTree>
    <p:extLst>
      <p:ext uri="{BB962C8B-B14F-4D97-AF65-F5344CB8AC3E}">
        <p14:creationId xmlns:p14="http://schemas.microsoft.com/office/powerpoint/2010/main" val="392083409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46">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Dialog rutor med flera färger">
            <a:extLst>
              <a:ext uri="{FF2B5EF4-FFF2-40B4-BE49-F238E27FC236}">
                <a16:creationId xmlns:a16="http://schemas.microsoft.com/office/drawing/2014/main" id="{99F60C6D-C46A-F252-6372-A0497DCB303E}"/>
              </a:ext>
            </a:extLst>
          </p:cNvPr>
          <p:cNvPicPr>
            <a:picLocks noChangeAspect="1"/>
          </p:cNvPicPr>
          <p:nvPr/>
        </p:nvPicPr>
        <p:blipFill rotWithShape="1">
          <a:blip r:embed="rId3"/>
          <a:srcRect t="21167" b="6252"/>
          <a:stretch/>
        </p:blipFill>
        <p:spPr>
          <a:xfrm>
            <a:off x="-3047" y="10"/>
            <a:ext cx="12191999" cy="6857990"/>
          </a:xfrm>
          <a:prstGeom prst="rect">
            <a:avLst/>
          </a:prstGeom>
        </p:spPr>
      </p:pic>
      <p:sp>
        <p:nvSpPr>
          <p:cNvPr id="53" name="Rectangle 5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B8DFB79F-9730-D521-116E-CBEA816B2C1C}"/>
              </a:ext>
            </a:extLst>
          </p:cNvPr>
          <p:cNvSpPr>
            <a:spLocks noGrp="1"/>
          </p:cNvSpPr>
          <p:nvPr>
            <p:ph type="title"/>
          </p:nvPr>
        </p:nvSpPr>
        <p:spPr>
          <a:xfrm>
            <a:off x="643466" y="643467"/>
            <a:ext cx="10905059" cy="33303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dirty="0" err="1">
                <a:solidFill>
                  <a:schemeClr val="bg1"/>
                </a:solidFill>
              </a:rPr>
              <a:t>FÖrväntningar</a:t>
            </a:r>
            <a:endParaRPr lang="en-US" sz="3600" dirty="0">
              <a:solidFill>
                <a:schemeClr val="bg1"/>
              </a:solidFill>
            </a:endParaRPr>
          </a:p>
        </p:txBody>
      </p:sp>
      <p:cxnSp>
        <p:nvCxnSpPr>
          <p:cNvPr id="55" name="Straight Connector 54">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8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4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4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4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 name="Rubrik 3">
            <a:extLst>
              <a:ext uri="{FF2B5EF4-FFF2-40B4-BE49-F238E27FC236}">
                <a16:creationId xmlns:a16="http://schemas.microsoft.com/office/drawing/2014/main" id="{E4727611-9E50-5587-A560-0BBCE82E437A}"/>
              </a:ext>
            </a:extLst>
          </p:cNvPr>
          <p:cNvSpPr>
            <a:spLocks noGrp="1"/>
          </p:cNvSpPr>
          <p:nvPr>
            <p:ph type="title"/>
          </p:nvPr>
        </p:nvSpPr>
        <p:spPr>
          <a:xfrm>
            <a:off x="601255" y="702155"/>
            <a:ext cx="3409783" cy="1300365"/>
          </a:xfrm>
        </p:spPr>
        <p:txBody>
          <a:bodyPr vert="horz" lIns="91440" tIns="45720" rIns="91440" bIns="45720" rtlCol="0" anchor="b">
            <a:normAutofit/>
          </a:bodyPr>
          <a:lstStyle/>
          <a:p>
            <a:r>
              <a:rPr lang="en-US" sz="2800">
                <a:solidFill>
                  <a:srgbClr val="FFFFFF"/>
                </a:solidFill>
              </a:rPr>
              <a:t>Olika typer av samtal</a:t>
            </a:r>
            <a:endParaRPr lang="en-US" sz="2800" dirty="0">
              <a:solidFill>
                <a:srgbClr val="FFFFFF"/>
              </a:solidFill>
            </a:endParaRPr>
          </a:p>
        </p:txBody>
      </p:sp>
      <p:sp>
        <p:nvSpPr>
          <p:cNvPr id="6" name="Platshållare för innehåll 5">
            <a:extLst>
              <a:ext uri="{FF2B5EF4-FFF2-40B4-BE49-F238E27FC236}">
                <a16:creationId xmlns:a16="http://schemas.microsoft.com/office/drawing/2014/main" id="{1104C3A6-F537-7B5E-FA4D-F5701AB52CD6}"/>
              </a:ext>
            </a:extLst>
          </p:cNvPr>
          <p:cNvSpPr>
            <a:spLocks noGrp="1"/>
          </p:cNvSpPr>
          <p:nvPr>
            <p:ph sz="half" idx="2"/>
          </p:nvPr>
        </p:nvSpPr>
        <p:spPr>
          <a:xfrm>
            <a:off x="601255" y="2177142"/>
            <a:ext cx="3409782" cy="3823607"/>
          </a:xfrm>
        </p:spPr>
        <p:txBody>
          <a:bodyPr vert="horz" lIns="91440" tIns="45720" rIns="91440" bIns="45720" rtlCol="0" anchor="ctr">
            <a:normAutofit/>
          </a:bodyPr>
          <a:lstStyle/>
          <a:p>
            <a:r>
              <a:rPr lang="en-US">
                <a:solidFill>
                  <a:srgbClr val="FFFFFF"/>
                </a:solidFill>
              </a:rPr>
              <a:t>Kartläggande samtal</a:t>
            </a:r>
          </a:p>
          <a:p>
            <a:r>
              <a:rPr lang="en-US">
                <a:solidFill>
                  <a:srgbClr val="FFFFFF"/>
                </a:solidFill>
              </a:rPr>
              <a:t>Motiverande samtal</a:t>
            </a:r>
          </a:p>
          <a:p>
            <a:r>
              <a:rPr lang="en-US">
                <a:solidFill>
                  <a:srgbClr val="FFFFFF"/>
                </a:solidFill>
              </a:rPr>
              <a:t>Stödjande samtal </a:t>
            </a:r>
          </a:p>
          <a:p>
            <a:r>
              <a:rPr lang="en-US">
                <a:solidFill>
                  <a:srgbClr val="FFFFFF"/>
                </a:solidFill>
              </a:rPr>
              <a:t>Problemlösande samtal</a:t>
            </a:r>
          </a:p>
          <a:p>
            <a:r>
              <a:rPr lang="en-US">
                <a:solidFill>
                  <a:srgbClr val="FFFFFF"/>
                </a:solidFill>
              </a:rPr>
              <a:t>Behandlande samtal</a:t>
            </a:r>
          </a:p>
          <a:p>
            <a:endParaRPr lang="en-US">
              <a:solidFill>
                <a:srgbClr val="FFFFFF"/>
              </a:solidFill>
            </a:endParaRPr>
          </a:p>
        </p:txBody>
      </p:sp>
      <p:pic>
        <p:nvPicPr>
          <p:cNvPr id="7" name="Platshållare för innehåll 4">
            <a:extLst>
              <a:ext uri="{FF2B5EF4-FFF2-40B4-BE49-F238E27FC236}">
                <a16:creationId xmlns:a16="http://schemas.microsoft.com/office/drawing/2014/main" id="{ECD77BAA-610D-9E6E-7FED-EB0D9CD79974}"/>
              </a:ext>
            </a:extLst>
          </p:cNvPr>
          <p:cNvPicPr>
            <a:picLocks noGrp="1" noChangeAspect="1"/>
          </p:cNvPicPr>
          <p:nvPr>
            <p:ph sz="half" idx="1"/>
          </p:nvPr>
        </p:nvPicPr>
        <p:blipFill>
          <a:blip r:embed="rId3"/>
          <a:stretch>
            <a:fillRect/>
          </a:stretch>
        </p:blipFill>
        <p:spPr>
          <a:xfrm>
            <a:off x="4592231" y="1592867"/>
            <a:ext cx="6831503" cy="3654853"/>
          </a:xfrm>
          <a:prstGeom prst="rect">
            <a:avLst/>
          </a:prstGeom>
        </p:spPr>
      </p:pic>
    </p:spTree>
    <p:extLst>
      <p:ext uri="{BB962C8B-B14F-4D97-AF65-F5344CB8AC3E}">
        <p14:creationId xmlns:p14="http://schemas.microsoft.com/office/powerpoint/2010/main" val="236353400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Rubrik 1">
            <a:extLst>
              <a:ext uri="{FF2B5EF4-FFF2-40B4-BE49-F238E27FC236}">
                <a16:creationId xmlns:a16="http://schemas.microsoft.com/office/drawing/2014/main" id="{34A6B599-4268-04BA-29EB-B47A738491E2}"/>
              </a:ext>
            </a:extLst>
          </p:cNvPr>
          <p:cNvSpPr>
            <a:spLocks noGrp="1"/>
          </p:cNvSpPr>
          <p:nvPr>
            <p:ph type="title"/>
          </p:nvPr>
        </p:nvSpPr>
        <p:spPr>
          <a:xfrm>
            <a:off x="8013433" y="702156"/>
            <a:ext cx="3568661" cy="1188720"/>
          </a:xfrm>
        </p:spPr>
        <p:txBody>
          <a:bodyPr>
            <a:normAutofit/>
          </a:bodyPr>
          <a:lstStyle/>
          <a:p>
            <a:r>
              <a:rPr lang="sv-SE" sz="2000"/>
              <a:t>Samtalsfärdigheter </a:t>
            </a:r>
          </a:p>
        </p:txBody>
      </p:sp>
      <p:pic>
        <p:nvPicPr>
          <p:cNvPr id="14" name="Picture 4" descr="Många frågetecken på svart bakgrund">
            <a:extLst>
              <a:ext uri="{FF2B5EF4-FFF2-40B4-BE49-F238E27FC236}">
                <a16:creationId xmlns:a16="http://schemas.microsoft.com/office/drawing/2014/main" id="{7BEEF5EA-45E3-E66A-AFA0-EADA321DE878}"/>
              </a:ext>
            </a:extLst>
          </p:cNvPr>
          <p:cNvPicPr>
            <a:picLocks noChangeAspect="1"/>
          </p:cNvPicPr>
          <p:nvPr/>
        </p:nvPicPr>
        <p:blipFill rotWithShape="1">
          <a:blip r:embed="rId2"/>
          <a:srcRect l="32954" r="2" b="2"/>
          <a:stretch/>
        </p:blipFill>
        <p:spPr>
          <a:xfrm>
            <a:off x="20" y="10"/>
            <a:ext cx="7537685" cy="6857990"/>
          </a:xfrm>
          <a:prstGeom prst="rect">
            <a:avLst/>
          </a:prstGeom>
        </p:spPr>
      </p:pic>
      <p:sp>
        <p:nvSpPr>
          <p:cNvPr id="15" name="Rectangle 1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Platshållare för innehåll 2">
            <a:extLst>
              <a:ext uri="{FF2B5EF4-FFF2-40B4-BE49-F238E27FC236}">
                <a16:creationId xmlns:a16="http://schemas.microsoft.com/office/drawing/2014/main" id="{1C3DCF95-34FE-28E0-8A88-1AAFE3263506}"/>
              </a:ext>
            </a:extLst>
          </p:cNvPr>
          <p:cNvSpPr>
            <a:spLocks noGrp="1"/>
          </p:cNvSpPr>
          <p:nvPr>
            <p:ph idx="1"/>
          </p:nvPr>
        </p:nvSpPr>
        <p:spPr>
          <a:xfrm>
            <a:off x="8013433" y="2340864"/>
            <a:ext cx="3568661" cy="3634486"/>
          </a:xfrm>
        </p:spPr>
        <p:txBody>
          <a:bodyPr>
            <a:normAutofit/>
          </a:bodyPr>
          <a:lstStyle/>
          <a:p>
            <a:r>
              <a:rPr lang="sv-SE" dirty="0"/>
              <a:t>Inledning, ramar och förväntningar</a:t>
            </a:r>
          </a:p>
          <a:p>
            <a:r>
              <a:rPr lang="sv-SE" dirty="0"/>
              <a:t>Aktivt lyssnande</a:t>
            </a:r>
          </a:p>
          <a:p>
            <a:r>
              <a:rPr lang="sv-SE" dirty="0"/>
              <a:t>Frågor</a:t>
            </a:r>
          </a:p>
          <a:p>
            <a:r>
              <a:rPr lang="sv-SE" dirty="0"/>
              <a:t>Omformuleringar </a:t>
            </a:r>
          </a:p>
          <a:p>
            <a:r>
              <a:rPr lang="sv-SE" dirty="0"/>
              <a:t>Sammanfattningar </a:t>
            </a:r>
          </a:p>
          <a:p>
            <a:r>
              <a:rPr lang="sv-SE" dirty="0"/>
              <a:t>Avslut, utvärdering</a:t>
            </a:r>
          </a:p>
        </p:txBody>
      </p:sp>
    </p:spTree>
    <p:extLst>
      <p:ext uri="{BB962C8B-B14F-4D97-AF65-F5344CB8AC3E}">
        <p14:creationId xmlns:p14="http://schemas.microsoft.com/office/powerpoint/2010/main" val="4002021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Hand placing stars">
            <a:extLst>
              <a:ext uri="{FF2B5EF4-FFF2-40B4-BE49-F238E27FC236}">
                <a16:creationId xmlns:a16="http://schemas.microsoft.com/office/drawing/2014/main" id="{0044D7F7-EBC3-3526-498E-AD4C8986118E}"/>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A4489224-A49D-14D3-701B-53ADFE28EC0C}"/>
              </a:ext>
            </a:extLst>
          </p:cNvPr>
          <p:cNvSpPr>
            <a:spLocks noGrp="1"/>
          </p:cNvSpPr>
          <p:nvPr>
            <p:ph type="title"/>
          </p:nvPr>
        </p:nvSpPr>
        <p:spPr>
          <a:xfrm>
            <a:off x="321734" y="352338"/>
            <a:ext cx="11548532" cy="4198700"/>
          </a:xfrm>
        </p:spPr>
        <p:txBody>
          <a:bodyPr vert="horz" lIns="91440" tIns="45720" rIns="91440" bIns="45720" rtlCol="0" anchor="t">
            <a:normAutofit/>
          </a:bodyPr>
          <a:lstStyle/>
          <a:p>
            <a:r>
              <a:rPr lang="en-US" sz="11500">
                <a:solidFill>
                  <a:schemeClr val="bg1"/>
                </a:solidFill>
              </a:rPr>
              <a:t>Feedback</a:t>
            </a:r>
          </a:p>
        </p:txBody>
      </p:sp>
      <p:sp>
        <p:nvSpPr>
          <p:cNvPr id="20" name="Rectangle 19">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048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a:extLst>
              <a:ext uri="{FF2B5EF4-FFF2-40B4-BE49-F238E27FC236}">
                <a16:creationId xmlns:a16="http://schemas.microsoft.com/office/drawing/2014/main" id="{B1919965-2442-2B40-D292-3656BB1969A9}"/>
              </a:ext>
            </a:extLst>
          </p:cNvPr>
          <p:cNvPicPr>
            <a:picLocks noGrp="1" noChangeAspect="1"/>
          </p:cNvPicPr>
          <p:nvPr>
            <p:ph idx="1"/>
          </p:nvPr>
        </p:nvPicPr>
        <p:blipFill>
          <a:blip r:embed="rId3"/>
          <a:stretch>
            <a:fillRect/>
          </a:stretch>
        </p:blipFill>
        <p:spPr>
          <a:xfrm>
            <a:off x="1566676" y="643466"/>
            <a:ext cx="9058648" cy="5571067"/>
          </a:xfrm>
          <a:prstGeom prst="rect">
            <a:avLst/>
          </a:prstGeom>
        </p:spPr>
      </p:pic>
    </p:spTree>
    <p:extLst>
      <p:ext uri="{BB962C8B-B14F-4D97-AF65-F5344CB8AC3E}">
        <p14:creationId xmlns:p14="http://schemas.microsoft.com/office/powerpoint/2010/main" val="4107396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24" name="Picture 4" descr="Light bulb glowing">
            <a:extLst>
              <a:ext uri="{FF2B5EF4-FFF2-40B4-BE49-F238E27FC236}">
                <a16:creationId xmlns:a16="http://schemas.microsoft.com/office/drawing/2014/main" id="{E364ED4A-5B58-A85E-04EF-883BF91B7CE9}"/>
              </a:ext>
            </a:extLst>
          </p:cNvPr>
          <p:cNvPicPr>
            <a:picLocks noChangeAspect="1"/>
          </p:cNvPicPr>
          <p:nvPr/>
        </p:nvPicPr>
        <p:blipFill rotWithShape="1">
          <a:blip r:embed="rId3"/>
          <a:srcRect b="3434"/>
          <a:stretch/>
        </p:blipFill>
        <p:spPr>
          <a:xfrm>
            <a:off x="-3047" y="10"/>
            <a:ext cx="12191999" cy="6857990"/>
          </a:xfrm>
          <a:prstGeom prst="rect">
            <a:avLst/>
          </a:prstGeom>
        </p:spPr>
      </p:pic>
      <p:sp>
        <p:nvSpPr>
          <p:cNvPr id="55" name="Rectangle 54">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2346"/>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534655"/>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188D5817-8B2A-F6F4-A02E-727935604ABE}"/>
              </a:ext>
            </a:extLst>
          </p:cNvPr>
          <p:cNvSpPr>
            <a:spLocks noGrp="1"/>
          </p:cNvSpPr>
          <p:nvPr>
            <p:ph type="title"/>
          </p:nvPr>
        </p:nvSpPr>
        <p:spPr>
          <a:xfrm>
            <a:off x="321733" y="2306963"/>
            <a:ext cx="11545482" cy="3804417"/>
          </a:xfrm>
        </p:spPr>
        <p:txBody>
          <a:bodyPr vert="horz" lIns="91440" tIns="45720" rIns="91440" bIns="45720" rtlCol="0" anchor="b">
            <a:normAutofit/>
          </a:bodyPr>
          <a:lstStyle/>
          <a:p>
            <a:pPr>
              <a:lnSpc>
                <a:spcPct val="90000"/>
              </a:lnSpc>
            </a:pPr>
            <a:r>
              <a:rPr lang="en-US" sz="8900" dirty="0">
                <a:solidFill>
                  <a:schemeClr val="bg1"/>
                </a:solidFill>
              </a:rPr>
              <a:t>Brainstorm</a:t>
            </a:r>
            <a:br>
              <a:rPr lang="en-US" sz="8900" dirty="0">
                <a:solidFill>
                  <a:schemeClr val="bg1"/>
                </a:solidFill>
              </a:rPr>
            </a:br>
            <a:r>
              <a:rPr lang="en-US" sz="8900" dirty="0">
                <a:solidFill>
                  <a:schemeClr val="bg1"/>
                </a:solidFill>
              </a:rPr>
              <a:t>Vad </a:t>
            </a:r>
            <a:r>
              <a:rPr lang="en-US" sz="8900" dirty="0" err="1">
                <a:solidFill>
                  <a:schemeClr val="bg1"/>
                </a:solidFill>
              </a:rPr>
              <a:t>är</a:t>
            </a:r>
            <a:r>
              <a:rPr lang="en-US" sz="8900" dirty="0">
                <a:solidFill>
                  <a:schemeClr val="bg1"/>
                </a:solidFill>
              </a:rPr>
              <a:t> </a:t>
            </a:r>
            <a:r>
              <a:rPr lang="en-US" sz="8900" dirty="0" err="1">
                <a:solidFill>
                  <a:schemeClr val="bg1"/>
                </a:solidFill>
              </a:rPr>
              <a:t>ett</a:t>
            </a:r>
            <a:r>
              <a:rPr lang="en-US" sz="8900" dirty="0">
                <a:solidFill>
                  <a:schemeClr val="bg1"/>
                </a:solidFill>
              </a:rPr>
              <a:t> </a:t>
            </a:r>
            <a:r>
              <a:rPr lang="en-US" sz="8900" dirty="0" err="1">
                <a:solidFill>
                  <a:schemeClr val="bg1"/>
                </a:solidFill>
              </a:rPr>
              <a:t>svårt</a:t>
            </a:r>
            <a:r>
              <a:rPr lang="en-US" sz="8900" dirty="0">
                <a:solidFill>
                  <a:schemeClr val="bg1"/>
                </a:solidFill>
              </a:rPr>
              <a:t> </a:t>
            </a:r>
            <a:r>
              <a:rPr lang="en-US" sz="8900" dirty="0" err="1">
                <a:solidFill>
                  <a:schemeClr val="bg1"/>
                </a:solidFill>
              </a:rPr>
              <a:t>samtal</a:t>
            </a:r>
            <a:r>
              <a:rPr lang="en-US" sz="8900" dirty="0">
                <a:solidFill>
                  <a:schemeClr val="bg1"/>
                </a:solidFill>
              </a:rPr>
              <a:t>?</a:t>
            </a:r>
          </a:p>
        </p:txBody>
      </p:sp>
    </p:spTree>
    <p:extLst>
      <p:ext uri="{BB962C8B-B14F-4D97-AF65-F5344CB8AC3E}">
        <p14:creationId xmlns:p14="http://schemas.microsoft.com/office/powerpoint/2010/main" val="3194530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Svåra samtal">
            <a:hlinkClick r:id="" action="ppaction://media"/>
            <a:extLst>
              <a:ext uri="{FF2B5EF4-FFF2-40B4-BE49-F238E27FC236}">
                <a16:creationId xmlns:a16="http://schemas.microsoft.com/office/drawing/2014/main" id="{4D2EF24E-64FE-4252-E8DC-12A9EBA1EB93}"/>
              </a:ext>
            </a:extLst>
          </p:cNvPr>
          <p:cNvPicPr>
            <a:picLocks noGrp="1" noRot="1" noChangeAspect="1"/>
          </p:cNvPicPr>
          <p:nvPr>
            <p:ph idx="1"/>
            <a:videoFile r:link="rId1"/>
          </p:nvPr>
        </p:nvPicPr>
        <p:blipFill>
          <a:blip r:embed="rId4"/>
          <a:stretch>
            <a:fillRect/>
          </a:stretch>
        </p:blipFill>
        <p:spPr>
          <a:xfrm>
            <a:off x="2200309" y="843196"/>
            <a:ext cx="7273475" cy="5455106"/>
          </a:xfrm>
          <a:prstGeom prst="rect">
            <a:avLst/>
          </a:prstGeom>
        </p:spPr>
      </p:pic>
    </p:spTree>
    <p:extLst>
      <p:ext uri="{BB962C8B-B14F-4D97-AF65-F5344CB8AC3E}">
        <p14:creationId xmlns:p14="http://schemas.microsoft.com/office/powerpoint/2010/main" val="51147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DividendVTI">
  <a:themeElements>
    <a:clrScheme name="AnalogousFromLightSeed_2SEEDS">
      <a:dk1>
        <a:srgbClr val="000000"/>
      </a:dk1>
      <a:lt1>
        <a:srgbClr val="FFFFFF"/>
      </a:lt1>
      <a:dk2>
        <a:srgbClr val="292441"/>
      </a:dk2>
      <a:lt2>
        <a:srgbClr val="E7E8E2"/>
      </a:lt2>
      <a:accent1>
        <a:srgbClr val="7767D1"/>
      </a:accent1>
      <a:accent2>
        <a:srgbClr val="839AD9"/>
      </a:accent2>
      <a:accent3>
        <a:srgbClr val="B483D9"/>
      </a:accent3>
      <a:accent4>
        <a:srgbClr val="C2A05E"/>
      </a:accent4>
      <a:accent5>
        <a:srgbClr val="A3A965"/>
      </a:accent5>
      <a:accent6>
        <a:srgbClr val="84B057"/>
      </a:accent6>
      <a:hlink>
        <a:srgbClr val="7F8752"/>
      </a:hlink>
      <a:folHlink>
        <a:srgbClr val="7F7F7F"/>
      </a:folHlink>
    </a:clrScheme>
    <a:fontScheme name="Dividend">
      <a:majorFont>
        <a:latin typeface="Century School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8332</TotalTime>
  <Words>622</Words>
  <Application>Microsoft Office PowerPoint</Application>
  <PresentationFormat>Bredbild</PresentationFormat>
  <Paragraphs>85</Paragraphs>
  <Slides>16</Slides>
  <Notes>12</Notes>
  <HiddenSlides>0</HiddenSlides>
  <MMClips>2</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16</vt:i4>
      </vt:variant>
    </vt:vector>
  </HeadingPairs>
  <TitlesOfParts>
    <vt:vector size="21" baseType="lpstr">
      <vt:lpstr>Calibri</vt:lpstr>
      <vt:lpstr>Century Schoolbook</vt:lpstr>
      <vt:lpstr>Franklin Gothic Book</vt:lpstr>
      <vt:lpstr>Wingdings 2</vt:lpstr>
      <vt:lpstr>DividendVTI</vt:lpstr>
      <vt:lpstr> Handleda samtal Campusdag 21 september </vt:lpstr>
      <vt:lpstr>Agenda</vt:lpstr>
      <vt:lpstr>FÖrväntningar</vt:lpstr>
      <vt:lpstr>Olika typer av samtal</vt:lpstr>
      <vt:lpstr>Samtalsfärdigheter </vt:lpstr>
      <vt:lpstr>Feedback</vt:lpstr>
      <vt:lpstr>PowerPoint-presentation</vt:lpstr>
      <vt:lpstr>Brainstorm Vad är ett svårt samtal?</vt:lpstr>
      <vt:lpstr>PowerPoint-presentation</vt:lpstr>
      <vt:lpstr>Vad kom ni fram till</vt:lpstr>
      <vt:lpstr>Självkännedom</vt:lpstr>
      <vt:lpstr>Övning case</vt:lpstr>
      <vt:lpstr>CASE</vt:lpstr>
      <vt:lpstr>Skapa förutsättningar – för att lyckas</vt:lpstr>
      <vt:lpstr>Steg till förändring </vt:lpstr>
      <vt:lpstr>avslut</vt:lpstr>
    </vt:vector>
  </TitlesOfParts>
  <Company>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Intention</dc:title>
  <dc:creator>Nina Wendel</dc:creator>
  <cp:lastModifiedBy>Maria Lindahl</cp:lastModifiedBy>
  <cp:revision>9</cp:revision>
  <dcterms:created xsi:type="dcterms:W3CDTF">2023-06-12T11:21:14Z</dcterms:created>
  <dcterms:modified xsi:type="dcterms:W3CDTF">2023-09-19T07:22:26Z</dcterms:modified>
</cp:coreProperties>
</file>