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2" r:id="rId2"/>
    <p:sldId id="264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8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a Westling" userId="40d45360-cd16-42c7-af5a-70cff00f7d03" providerId="ADAL" clId="{62A4F639-5553-47B9-B539-06FC05BB8068}"/>
    <pc:docChg chg="delSld modSld">
      <pc:chgData name="Petra Westling" userId="40d45360-cd16-42c7-af5a-70cff00f7d03" providerId="ADAL" clId="{62A4F639-5553-47B9-B539-06FC05BB8068}" dt="2026-01-13T14:31:20.806" v="18" actId="47"/>
      <pc:docMkLst>
        <pc:docMk/>
      </pc:docMkLst>
      <pc:sldChg chg="del">
        <pc:chgData name="Petra Westling" userId="40d45360-cd16-42c7-af5a-70cff00f7d03" providerId="ADAL" clId="{62A4F639-5553-47B9-B539-06FC05BB8068}" dt="2026-01-13T14:31:16.551" v="17" actId="47"/>
        <pc:sldMkLst>
          <pc:docMk/>
          <pc:sldMk cId="4096638726" sldId="259"/>
        </pc:sldMkLst>
      </pc:sldChg>
      <pc:sldChg chg="del">
        <pc:chgData name="Petra Westling" userId="40d45360-cd16-42c7-af5a-70cff00f7d03" providerId="ADAL" clId="{62A4F639-5553-47B9-B539-06FC05BB8068}" dt="2026-01-13T14:31:13.504" v="16" actId="47"/>
        <pc:sldMkLst>
          <pc:docMk/>
          <pc:sldMk cId="4056339426" sldId="263"/>
        </pc:sldMkLst>
      </pc:sldChg>
      <pc:sldChg chg="modSp mod">
        <pc:chgData name="Petra Westling" userId="40d45360-cd16-42c7-af5a-70cff00f7d03" providerId="ADAL" clId="{62A4F639-5553-47B9-B539-06FC05BB8068}" dt="2026-01-13T14:30:55.803" v="13" actId="20577"/>
        <pc:sldMkLst>
          <pc:docMk/>
          <pc:sldMk cId="1647061349" sldId="264"/>
        </pc:sldMkLst>
        <pc:spChg chg="mod">
          <ac:chgData name="Petra Westling" userId="40d45360-cd16-42c7-af5a-70cff00f7d03" providerId="ADAL" clId="{62A4F639-5553-47B9-B539-06FC05BB8068}" dt="2026-01-13T14:30:55.803" v="13" actId="20577"/>
          <ac:spMkLst>
            <pc:docMk/>
            <pc:sldMk cId="1647061349" sldId="264"/>
            <ac:spMk id="2" creationId="{952F65B7-583D-A07E-DD06-FA20E13B7868}"/>
          </ac:spMkLst>
        </pc:spChg>
      </pc:sldChg>
      <pc:sldChg chg="del">
        <pc:chgData name="Petra Westling" userId="40d45360-cd16-42c7-af5a-70cff00f7d03" providerId="ADAL" clId="{62A4F639-5553-47B9-B539-06FC05BB8068}" dt="2026-01-13T14:31:09.687" v="15" actId="47"/>
        <pc:sldMkLst>
          <pc:docMk/>
          <pc:sldMk cId="3978311269" sldId="265"/>
        </pc:sldMkLst>
      </pc:sldChg>
      <pc:sldChg chg="del">
        <pc:chgData name="Petra Westling" userId="40d45360-cd16-42c7-af5a-70cff00f7d03" providerId="ADAL" clId="{62A4F639-5553-47B9-B539-06FC05BB8068}" dt="2026-01-13T14:31:20.806" v="18" actId="47"/>
        <pc:sldMkLst>
          <pc:docMk/>
          <pc:sldMk cId="2214684419" sldId="272"/>
        </pc:sldMkLst>
      </pc:sldChg>
      <pc:sldChg chg="del">
        <pc:chgData name="Petra Westling" userId="40d45360-cd16-42c7-af5a-70cff00f7d03" providerId="ADAL" clId="{62A4F639-5553-47B9-B539-06FC05BB8068}" dt="2026-01-13T14:31:03.440" v="14" actId="47"/>
        <pc:sldMkLst>
          <pc:docMk/>
          <pc:sldMk cId="2397815731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CDC04-5FEA-48D0-BD07-1B889597869C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AE7E7-B9B4-43F4-96FC-12A92D216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444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6A6E8C-FDE7-438F-8C37-0EF8F719CFA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5649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6A6E8C-FDE7-438F-8C37-0EF8F719CFAE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828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1000" dirty="0">
              <a:latin typeface="+mn-lt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6A6E8C-FDE7-438F-8C37-0EF8F719CFAE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98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/>
          <p:nvPr userDrawn="1"/>
        </p:nvSpPr>
        <p:spPr>
          <a:xfrm>
            <a:off x="188104" y="182880"/>
            <a:ext cx="8773015" cy="64844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846" y="5322789"/>
            <a:ext cx="2142308" cy="67469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8434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- och slutsida 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188104" y="182880"/>
            <a:ext cx="8773015" cy="64844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671" y="5322789"/>
            <a:ext cx="2142307" cy="674694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73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- och slutsida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188104" y="182880"/>
            <a:ext cx="8773015" cy="648440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847" y="5322789"/>
            <a:ext cx="2142307" cy="674694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717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Bild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88104" y="182880"/>
            <a:ext cx="8773015" cy="5430373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847" y="5882422"/>
            <a:ext cx="2142307" cy="674694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en rubrik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underrubrik, tänk dock på att inte använda denna layout som slutsida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1326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 - Sv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287338" y="307049"/>
            <a:ext cx="8569325" cy="5412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pPr/>
              <a:t>2026-01-13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819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 -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287338" y="313664"/>
            <a:ext cx="8569325" cy="54393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pPr/>
              <a:t>2026-01-13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6418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 -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294316" y="306685"/>
            <a:ext cx="8569325" cy="54211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pPr/>
              <a:t>2026-01-13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4307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 -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287338" y="314028"/>
            <a:ext cx="8569325" cy="54221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pPr/>
              <a:t>2026-01-13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4574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 - 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287338" y="314027"/>
            <a:ext cx="8569325" cy="54221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pPr/>
              <a:t>2026-01-13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64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287338" y="321006"/>
            <a:ext cx="8569325" cy="541519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pPr/>
              <a:t>2026-01-13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1038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5219" y="1818658"/>
            <a:ext cx="6653560" cy="388965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textruta 6"/>
          <p:cNvSpPr txBox="1"/>
          <p:nvPr userDrawn="1"/>
        </p:nvSpPr>
        <p:spPr>
          <a:xfrm>
            <a:off x="-525538" y="77376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45221" y="464755"/>
            <a:ext cx="6647364" cy="108046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60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5220" y="1842293"/>
            <a:ext cx="3148689" cy="388695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744865" y="1842293"/>
            <a:ext cx="3147720" cy="388695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245221" y="464755"/>
            <a:ext cx="6647364" cy="108046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52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245221" y="464755"/>
            <a:ext cx="6647364" cy="108046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18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969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3DD-11D3-46FE-8693-ABC62839DACF}" type="datetimeFigureOut">
              <a:rPr lang="sv-SE" smtClean="0"/>
              <a:pPr/>
              <a:t>2026-01-13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D0E79-C485-4358-AA6A-241A5ED8242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26721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- och slutsida Sv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/>
          <p:nvPr userDrawn="1"/>
        </p:nvSpPr>
        <p:spPr>
          <a:xfrm>
            <a:off x="188104" y="182880"/>
            <a:ext cx="8773015" cy="648440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846" y="5322789"/>
            <a:ext cx="2142308" cy="67469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267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7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- och slutsida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188104" y="182880"/>
            <a:ext cx="8773015" cy="64844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847" y="5322789"/>
            <a:ext cx="2142307" cy="674694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9406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- och slutsida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188104" y="182880"/>
            <a:ext cx="8773015" cy="648440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847" y="5322789"/>
            <a:ext cx="2142307" cy="674694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962000" y="1484313"/>
            <a:ext cx="5220000" cy="1561945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962000" y="3284539"/>
            <a:ext cx="5220000" cy="108368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504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48318" y="464754"/>
            <a:ext cx="6647364" cy="108046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5220" y="1818656"/>
            <a:ext cx="6653560" cy="388267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43" y="6531430"/>
            <a:ext cx="1080000" cy="9856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D7A3B3DD-11D3-46FE-8693-ABC62839DACF}" type="datetimeFigureOut">
              <a:rPr lang="sv-SE" smtClean="0"/>
              <a:pPr/>
              <a:t>2026-01-13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3825" y="6531430"/>
            <a:ext cx="3816000" cy="9856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632" y="6531430"/>
            <a:ext cx="1080000" cy="9856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D3ED0E79-C485-4358-AA6A-241A5ED8242A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845" y="5890556"/>
            <a:ext cx="1600310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84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6" r:id="rId4"/>
    <p:sldLayoutId id="2147483667" r:id="rId5"/>
    <p:sldLayoutId id="2147483684" r:id="rId6"/>
    <p:sldLayoutId id="2147483687" r:id="rId7"/>
    <p:sldLayoutId id="2147483674" r:id="rId8"/>
    <p:sldLayoutId id="2147483675" r:id="rId9"/>
    <p:sldLayoutId id="2147483677" r:id="rId10"/>
    <p:sldLayoutId id="2147483676" r:id="rId11"/>
    <p:sldLayoutId id="2147483678" r:id="rId12"/>
    <p:sldLayoutId id="2147483686" r:id="rId13"/>
    <p:sldLayoutId id="2147483679" r:id="rId14"/>
    <p:sldLayoutId id="2147483680" r:id="rId15"/>
    <p:sldLayoutId id="2147483681" r:id="rId16"/>
    <p:sldLayoutId id="2147483682" r:id="rId17"/>
    <p:sldLayoutId id="2147483683" r:id="rId18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2800" b="1" i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100000"/>
        </a:lnSpc>
        <a:spcBef>
          <a:spcPts val="1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Courier New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914400" rtl="0" eaLnBrk="1" latinLnBrk="0" hangingPunct="1">
        <a:lnSpc>
          <a:spcPct val="100000"/>
        </a:lnSpc>
        <a:spcBef>
          <a:spcPts val="500"/>
        </a:spcBef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Lucida Grande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234" userDrawn="1">
          <p15:clr>
            <a:srgbClr val="F26B43"/>
          </p15:clr>
        </p15:guide>
        <p15:guide id="3" pos="4526" userDrawn="1">
          <p15:clr>
            <a:srgbClr val="F26B43"/>
          </p15:clr>
        </p15:guide>
        <p15:guide id="4" orient="horz" pos="3475" userDrawn="1">
          <p15:clr>
            <a:srgbClr val="F26B43"/>
          </p15:clr>
        </p15:guide>
        <p15:guide id="5" pos="181" userDrawn="1">
          <p15:clr>
            <a:srgbClr val="F26B43"/>
          </p15:clr>
        </p15:guide>
        <p15:guide id="6" pos="4378" userDrawn="1">
          <p15:clr>
            <a:srgbClr val="F26B43"/>
          </p15:clr>
        </p15:guide>
        <p15:guide id="7" pos="1379" userDrawn="1">
          <p15:clr>
            <a:srgbClr val="F26B43"/>
          </p15:clr>
        </p15:guide>
        <p15:guide id="8" pos="5579" userDrawn="1">
          <p15:clr>
            <a:srgbClr val="F26B43"/>
          </p15:clr>
        </p15:guide>
        <p15:guide id="9" orient="horz" pos="935" userDrawn="1">
          <p15:clr>
            <a:srgbClr val="F26B43"/>
          </p15:clr>
        </p15:guide>
        <p15:guide id="10" orient="horz" pos="2069" userDrawn="1">
          <p15:clr>
            <a:srgbClr val="F26B43"/>
          </p15:clr>
        </p15:guide>
        <p15:guide id="11" orient="horz" pos="17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15F082C0-455D-2348-72AD-BB42B9CB9A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dagens samverkansträff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C2893B7-8A19-D353-5650-82E482A2CD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39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28962-E3A4-9A68-849A-A892215C2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952F65B7-583D-A07E-DD06-FA20E13B7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9.00 Fika &amp; presentation </a:t>
            </a:r>
          </a:p>
          <a:p>
            <a:pPr marL="0" indent="0">
              <a:buNone/>
            </a:pPr>
            <a:r>
              <a:rPr lang="sv-SE" dirty="0"/>
              <a:t>Information om programmet</a:t>
            </a:r>
          </a:p>
          <a:p>
            <a:pPr marL="0" indent="0">
              <a:buNone/>
            </a:pPr>
            <a:r>
              <a:rPr lang="sv-SE" dirty="0"/>
              <a:t> Gruppsamtal</a:t>
            </a:r>
          </a:p>
          <a:p>
            <a:pPr lvl="1"/>
            <a:r>
              <a:rPr lang="sv-SE" sz="1800" dirty="0"/>
              <a:t>Uppdraget som handledare, rektor och kontaktperson</a:t>
            </a:r>
          </a:p>
          <a:p>
            <a:pPr lvl="1"/>
            <a:r>
              <a:rPr lang="sv-SE" sz="1800" dirty="0"/>
              <a:t>Uppföljning</a:t>
            </a:r>
          </a:p>
          <a:p>
            <a:pPr lvl="1"/>
            <a:r>
              <a:rPr lang="sv-SE" sz="1800" dirty="0"/>
              <a:t>Vad har kollegiet för ansvar?</a:t>
            </a:r>
          </a:p>
          <a:p>
            <a:pPr lvl="1"/>
            <a:r>
              <a:rPr lang="sv-SE" sz="1800" dirty="0"/>
              <a:t>Fördelar med att ta emot studenter</a:t>
            </a:r>
          </a:p>
          <a:p>
            <a:pPr marL="0" indent="0">
              <a:buNone/>
            </a:pPr>
            <a:r>
              <a:rPr lang="sv-SE" dirty="0"/>
              <a:t> 11.00 Återsamling</a:t>
            </a:r>
          </a:p>
          <a:p>
            <a:pPr marL="0" indent="0">
              <a:buNone/>
            </a:pPr>
            <a:r>
              <a:rPr lang="sv-SE" dirty="0"/>
              <a:t>	LUNCH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339A4EA-8137-0E40-0946-635027454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Program</a:t>
            </a:r>
          </a:p>
        </p:txBody>
      </p:sp>
    </p:spTree>
    <p:extLst>
      <p:ext uri="{BB962C8B-B14F-4D97-AF65-F5344CB8AC3E}">
        <p14:creationId xmlns:p14="http://schemas.microsoft.com/office/powerpoint/2010/main" val="1647061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9A65B4-BFF1-497F-9ED0-0F84506F663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1637348"/>
            <a:ext cx="7886700" cy="1522290"/>
          </a:xfrm>
        </p:spPr>
        <p:txBody>
          <a:bodyPr>
            <a:normAutofit fontScale="90000"/>
          </a:bodyPr>
          <a:lstStyle/>
          <a:p>
            <a:pPr algn="ctr"/>
            <a:r>
              <a:rPr lang="sv-SE" sz="2700" dirty="0"/>
              <a:t>Övningsskoleverksamheten </a:t>
            </a:r>
            <a:br>
              <a:rPr lang="sv-SE" sz="3675" dirty="0"/>
            </a:br>
            <a:br>
              <a:rPr lang="sv-SE" sz="4050" dirty="0"/>
            </a:br>
            <a:r>
              <a:rPr lang="sv-SE" sz="2000" dirty="0"/>
              <a:t>höja kvalitén i VFU </a:t>
            </a:r>
            <a:br>
              <a:rPr lang="sv-SE" sz="2000" dirty="0"/>
            </a:br>
            <a:r>
              <a:rPr lang="sv-SE" sz="2000" dirty="0"/>
              <a:t>och öka professionsanknytningen för studenterna</a:t>
            </a:r>
            <a:br>
              <a:rPr lang="sv-SE" sz="2000" dirty="0"/>
            </a:br>
            <a:br>
              <a:rPr lang="sv-SE" sz="2000" dirty="0"/>
            </a:br>
            <a:br>
              <a:rPr lang="sv-SE" sz="1500" dirty="0"/>
            </a:br>
            <a:endParaRPr lang="sv-SE" sz="1500" dirty="0"/>
          </a:p>
        </p:txBody>
      </p:sp>
      <p:pic>
        <p:nvPicPr>
          <p:cNvPr id="4" name="Platshållare för innehåll 4">
            <a:extLst>
              <a:ext uri="{FF2B5EF4-FFF2-40B4-BE49-F238E27FC236}">
                <a16:creationId xmlns:a16="http://schemas.microsoft.com/office/drawing/2014/main" id="{A8CC3EDD-C998-F514-FA82-01AAF4FE20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886" y="3429000"/>
            <a:ext cx="3893344" cy="235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80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3AAC2E-58D6-FECB-4AD7-499421F3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3300" dirty="0"/>
              <a:t>Ledord </a:t>
            </a:r>
            <a:br>
              <a:rPr lang="sv-SE" sz="3300" dirty="0"/>
            </a:br>
            <a:r>
              <a:rPr lang="sv-SE" sz="2400" dirty="0"/>
              <a:t>Koncentration- Samverkan- Kompetens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65BBE9-C5C5-7DCD-40E9-21CC8251D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500" i="1" dirty="0"/>
              <a:t>Koncentration – ett flertal studenter placeras på varje skola/förskola under VFU-perioderna.</a:t>
            </a:r>
          </a:p>
          <a:p>
            <a:r>
              <a:rPr lang="sv-SE" sz="1500" i="1" dirty="0"/>
              <a:t> Samverkan-  koncentration är förutsättningen för att utveckla olika samverkansformer. </a:t>
            </a:r>
          </a:p>
          <a:p>
            <a:r>
              <a:rPr lang="sv-SE" sz="1500" i="1" dirty="0"/>
              <a:t>Kompetens- insatser för att höja handledarnas och studenternas kompetens leder till högre kvalitet i VFU.</a:t>
            </a:r>
          </a:p>
          <a:p>
            <a:endParaRPr lang="sv-SE" sz="1500" i="1" dirty="0"/>
          </a:p>
          <a:p>
            <a:pPr marL="0" indent="0">
              <a:buNone/>
            </a:pPr>
            <a:endParaRPr lang="sv-SE" sz="1500" i="1" dirty="0"/>
          </a:p>
          <a:p>
            <a:endParaRPr lang="sv-SE" sz="1500" dirty="0"/>
          </a:p>
          <a:p>
            <a:endParaRPr lang="sv-SE" dirty="0"/>
          </a:p>
        </p:txBody>
      </p:sp>
      <p:pic>
        <p:nvPicPr>
          <p:cNvPr id="4" name="Bildobjekt 3" descr="En bild som visar text, står, grupp, stående&#10;&#10;Automatiskt genererad beskrivning">
            <a:extLst>
              <a:ext uri="{FF2B5EF4-FFF2-40B4-BE49-F238E27FC236}">
                <a16:creationId xmlns:a16="http://schemas.microsoft.com/office/drawing/2014/main" id="{47E798CC-643C-EE86-71AE-DBC108DD230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0" b="3560"/>
          <a:stretch/>
        </p:blipFill>
        <p:spPr>
          <a:xfrm>
            <a:off x="4416724" y="3154783"/>
            <a:ext cx="2436392" cy="243639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5950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D84A08-B006-04CA-63FE-FB4F10044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7" y="1058231"/>
            <a:ext cx="7290054" cy="1124712"/>
          </a:xfrm>
        </p:spPr>
        <p:txBody>
          <a:bodyPr>
            <a:normAutofit/>
          </a:bodyPr>
          <a:lstStyle/>
          <a:p>
            <a:r>
              <a:rPr lang="sv-SE" sz="3300" dirty="0"/>
              <a:t>Organisation och verksamhet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B305A85-9CB1-D975-0808-DA8FD68DA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2182943"/>
            <a:ext cx="7290055" cy="3378895"/>
          </a:xfrm>
        </p:spPr>
        <p:txBody>
          <a:bodyPr>
            <a:normAutofit lnSpcReduction="10000"/>
          </a:bodyPr>
          <a:lstStyle/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Kontaktpersoner</a:t>
            </a:r>
            <a:endParaRPr lang="sv-SE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sv-S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Handlingsplaner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</a:p>
          <a:p>
            <a:r>
              <a:rPr lang="sv-S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Seminarier </a:t>
            </a:r>
          </a:p>
          <a:p>
            <a:r>
              <a:rPr lang="sv-SE" b="0" i="0" u="none" strike="noStrike" dirty="0">
                <a:effectLst/>
                <a:latin typeface="Calibri" panose="020F0502020204030204" pitchFamily="34" charset="0"/>
              </a:rPr>
              <a:t>Övertagande</a:t>
            </a: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K</a:t>
            </a:r>
            <a:r>
              <a:rPr lang="sv-S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ompetensutveckling</a:t>
            </a: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Handledarutbildning (uppdragsutbildning)</a:t>
            </a:r>
          </a:p>
          <a:p>
            <a:r>
              <a:rPr lang="sv-S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UPL-utbildning</a:t>
            </a:r>
          </a:p>
          <a:p>
            <a:r>
              <a:rPr lang="sv-S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Utvärderingar</a:t>
            </a: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Samverkansträffar</a:t>
            </a:r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sv-SE" dirty="0"/>
          </a:p>
        </p:txBody>
      </p:sp>
      <p:pic>
        <p:nvPicPr>
          <p:cNvPr id="5" name="Picture 2" descr="För Bokmaskot För Tecknade Filmen Lurar Det Gulliga Teckenet En Utbildning  Och Att Lära Vektor Illustrationer - Illustration av begrepp, framsida:  78773449">
            <a:extLst>
              <a:ext uri="{FF2B5EF4-FFF2-40B4-BE49-F238E27FC236}">
                <a16:creationId xmlns:a16="http://schemas.microsoft.com/office/drawing/2014/main" id="{6F0A1AE3-0909-0C56-BCBE-DA2004CB77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6467"/>
          <a:stretch/>
        </p:blipFill>
        <p:spPr bwMode="auto">
          <a:xfrm>
            <a:off x="5368556" y="1866781"/>
            <a:ext cx="2659265" cy="2659265"/>
          </a:xfrm>
          <a:custGeom>
            <a:avLst/>
            <a:gdLst/>
            <a:ahLst/>
            <a:cxnLst/>
            <a:rect l="l" t="t" r="r" b="b"/>
            <a:pathLst>
              <a:path w="4694238" h="4694238">
                <a:moveTo>
                  <a:pt x="2347119" y="0"/>
                </a:moveTo>
                <a:cubicBezTo>
                  <a:pt x="3643397" y="0"/>
                  <a:pt x="4694238" y="1050841"/>
                  <a:pt x="4694238" y="2347119"/>
                </a:cubicBezTo>
                <a:cubicBezTo>
                  <a:pt x="4694238" y="3643397"/>
                  <a:pt x="3643397" y="4694238"/>
                  <a:pt x="2347119" y="4694238"/>
                </a:cubicBezTo>
                <a:cubicBezTo>
                  <a:pt x="1050841" y="4694238"/>
                  <a:pt x="0" y="3643397"/>
                  <a:pt x="0" y="2347119"/>
                </a:cubicBezTo>
                <a:cubicBezTo>
                  <a:pt x="0" y="1050841"/>
                  <a:pt x="1050841" y="0"/>
                  <a:pt x="234711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44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 umu SE v01">
  <a:themeElements>
    <a:clrScheme name="Umeå Universitet">
      <a:dk1>
        <a:sysClr val="windowText" lastClr="000000"/>
      </a:dk1>
      <a:lt1>
        <a:sysClr val="window" lastClr="FFFFFF"/>
      </a:lt1>
      <a:dk2>
        <a:srgbClr val="5F5F5F"/>
      </a:dk2>
      <a:lt2>
        <a:srgbClr val="E6E6E6"/>
      </a:lt2>
      <a:accent1>
        <a:srgbClr val="2A4765"/>
      </a:accent1>
      <a:accent2>
        <a:srgbClr val="EABAB9"/>
      </a:accent2>
      <a:accent3>
        <a:srgbClr val="73A790"/>
      </a:accent3>
      <a:accent4>
        <a:srgbClr val="D7B17C"/>
      </a:accent4>
      <a:accent5>
        <a:srgbClr val="F1EFE4"/>
      </a:accent5>
      <a:accent6>
        <a:srgbClr val="EDDDDB"/>
      </a:accent6>
      <a:hlink>
        <a:srgbClr val="000000"/>
      </a:hlink>
      <a:folHlink>
        <a:srgbClr val="000000"/>
      </a:folHlink>
    </a:clrScheme>
    <a:fontScheme name="Umeå Universitet">
      <a:majorFont>
        <a:latin typeface="Verdana"/>
        <a:ea typeface=""/>
        <a:cs typeface=""/>
      </a:majorFont>
      <a:minorFont>
        <a:latin typeface="Georgi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meå Universitet.potx" id="{2F552BE5-29CE-499A-A660-F176591E2A45}" vid="{E86E6282-E085-44B8-8DAD-FB7DF07483B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a48a9ac-7937-4134-8b13-3620bf967764}" enabled="1" method="Privileged" siteId="{5a4ba6f9-f531-4f32-9467-398f19e69de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Presentation umu SE v01</Template>
  <TotalTime>2618</TotalTime>
  <Words>119</Words>
  <Application>Microsoft Office PowerPoint</Application>
  <PresentationFormat>Bildspel på skärmen (4:3)</PresentationFormat>
  <Paragraphs>33</Paragraphs>
  <Slides>5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4" baseType="lpstr">
      <vt:lpstr>Aptos</vt:lpstr>
      <vt:lpstr>Arial</vt:lpstr>
      <vt:lpstr>Calibri</vt:lpstr>
      <vt:lpstr>Courier New</vt:lpstr>
      <vt:lpstr>Georgia</vt:lpstr>
      <vt:lpstr>Lucida Grande</vt:lpstr>
      <vt:lpstr>Verdana</vt:lpstr>
      <vt:lpstr>Wingdings</vt:lpstr>
      <vt:lpstr>Presentation umu SE v01</vt:lpstr>
      <vt:lpstr>Välkomna till dagens samverkansträff</vt:lpstr>
      <vt:lpstr>Program</vt:lpstr>
      <vt:lpstr>Övningsskoleverksamheten   höja kvalitén i VFU  och öka professionsanknytningen för studenterna   </vt:lpstr>
      <vt:lpstr>Ledord  Koncentration- Samverkan- Kompetens</vt:lpstr>
      <vt:lpstr>Organisation och verksamhet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Petra Westling</dc:creator>
  <cp:lastModifiedBy>Petra Westling</cp:lastModifiedBy>
  <cp:revision>2</cp:revision>
  <dcterms:created xsi:type="dcterms:W3CDTF">2025-08-18T10:46:33Z</dcterms:created>
  <dcterms:modified xsi:type="dcterms:W3CDTF">2026-01-13T14:31:21Z</dcterms:modified>
</cp:coreProperties>
</file>