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9" r:id="rId5"/>
    <p:sldId id="271" r:id="rId6"/>
    <p:sldId id="260" r:id="rId7"/>
    <p:sldId id="261" r:id="rId8"/>
    <p:sldId id="265" r:id="rId9"/>
    <p:sldId id="266" r:id="rId10"/>
    <p:sldId id="267" r:id="rId11"/>
    <p:sldId id="270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0876-59AC-4FBD-B3CB-9642220B6E7C}" type="datetimeFigureOut">
              <a:rPr lang="sv-SE" smtClean="0"/>
              <a:t>2020-11-25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7F2C-27E2-4936-8006-192ABDA420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094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0876-59AC-4FBD-B3CB-9642220B6E7C}" type="datetimeFigureOut">
              <a:rPr lang="sv-SE" smtClean="0"/>
              <a:t>2020-11-25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7F2C-27E2-4936-8006-192ABDA420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663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0876-59AC-4FBD-B3CB-9642220B6E7C}" type="datetimeFigureOut">
              <a:rPr lang="sv-SE" smtClean="0"/>
              <a:t>2020-11-25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7F2C-27E2-4936-8006-192ABDA420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533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0876-59AC-4FBD-B3CB-9642220B6E7C}" type="datetimeFigureOut">
              <a:rPr lang="sv-SE" smtClean="0"/>
              <a:t>2020-11-25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7F2C-27E2-4936-8006-192ABDA420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46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0876-59AC-4FBD-B3CB-9642220B6E7C}" type="datetimeFigureOut">
              <a:rPr lang="sv-SE" smtClean="0"/>
              <a:t>2020-11-25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7F2C-27E2-4936-8006-192ABDA420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516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0876-59AC-4FBD-B3CB-9642220B6E7C}" type="datetimeFigureOut">
              <a:rPr lang="sv-SE" smtClean="0"/>
              <a:t>2020-11-25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7F2C-27E2-4936-8006-192ABDA420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010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0876-59AC-4FBD-B3CB-9642220B6E7C}" type="datetimeFigureOut">
              <a:rPr lang="sv-SE" smtClean="0"/>
              <a:t>2020-11-25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7F2C-27E2-4936-8006-192ABDA420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160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0876-59AC-4FBD-B3CB-9642220B6E7C}" type="datetimeFigureOut">
              <a:rPr lang="sv-SE" smtClean="0"/>
              <a:t>2020-11-25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7F2C-27E2-4936-8006-192ABDA420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975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0876-59AC-4FBD-B3CB-9642220B6E7C}" type="datetimeFigureOut">
              <a:rPr lang="sv-SE" smtClean="0"/>
              <a:t>2020-11-25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7F2C-27E2-4936-8006-192ABDA420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946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0876-59AC-4FBD-B3CB-9642220B6E7C}" type="datetimeFigureOut">
              <a:rPr lang="sv-SE" smtClean="0"/>
              <a:t>2020-11-25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7F2C-27E2-4936-8006-192ABDA420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908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0876-59AC-4FBD-B3CB-9642220B6E7C}" type="datetimeFigureOut">
              <a:rPr lang="sv-SE" smtClean="0"/>
              <a:t>2020-11-25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7F2C-27E2-4936-8006-192ABDA420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97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80876-59AC-4FBD-B3CB-9642220B6E7C}" type="datetimeFigureOut">
              <a:rPr lang="sv-SE" smtClean="0"/>
              <a:t>2020-11-25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D7F2C-27E2-4936-8006-192ABDA420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26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b="1" dirty="0" smtClean="0"/>
              <a:t>BAF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4800" dirty="0" smtClean="0"/>
              <a:t>Biogeochemical Analytical Facility</a:t>
            </a:r>
            <a:endParaRPr lang="sv-SE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Department of Ecology and Environmental Science (EMG)</a:t>
            </a:r>
          </a:p>
          <a:p>
            <a:r>
              <a:rPr lang="sv-SE" dirty="0" smtClean="0"/>
              <a:t>A part of the KBC infrastructure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896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BAF – the instrument facilities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916482"/>
            <a:ext cx="9677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u="sng" dirty="0" smtClean="0"/>
              <a:t>Other facilites</a:t>
            </a:r>
            <a:endParaRPr lang="sv-SE" sz="2800" dirty="0" smtClean="0"/>
          </a:p>
          <a:p>
            <a:r>
              <a:rPr lang="sv-SE" sz="2800" b="1" u="sng" dirty="0" smtClean="0"/>
              <a:t>						Brand    </a:t>
            </a:r>
            <a:endParaRPr lang="sv-SE" sz="2800" b="1" u="sng" dirty="0"/>
          </a:p>
          <a:p>
            <a:r>
              <a:rPr lang="sv-SE" sz="2000" dirty="0" smtClean="0"/>
              <a:t>Liquid scintillation counter</a:t>
            </a:r>
          </a:p>
          <a:p>
            <a:r>
              <a:rPr lang="sv-SE" sz="2000" dirty="0" smtClean="0"/>
              <a:t>(radioactive decay, 14C, 3H)			Beckman LS 6500</a:t>
            </a:r>
          </a:p>
          <a:p>
            <a:r>
              <a:rPr lang="sv-SE" sz="2000" dirty="0" smtClean="0"/>
              <a:t>Fluormeter					PerkinElmer LS-55 (with plate reader)</a:t>
            </a:r>
          </a:p>
          <a:p>
            <a:r>
              <a:rPr lang="sv-SE" sz="2000" dirty="0" smtClean="0"/>
              <a:t>Spectrophotometer				Jasco VS-560, (VS-650, autosampler)</a:t>
            </a:r>
          </a:p>
          <a:p>
            <a:r>
              <a:rPr lang="sv-SE" sz="2000" dirty="0" smtClean="0"/>
              <a:t>Microbalance (0.5 µg)				Mettler</a:t>
            </a:r>
          </a:p>
          <a:p>
            <a:r>
              <a:rPr lang="sv-SE" sz="2000" dirty="0" smtClean="0"/>
              <a:t>Respicond facility (for measuring respiration)</a:t>
            </a:r>
          </a:p>
          <a:p>
            <a:r>
              <a:rPr lang="sv-SE" sz="2000" dirty="0" smtClean="0"/>
              <a:t>Freeze drier, autoclave, incubation cabinets, muffel furnace...</a:t>
            </a:r>
          </a:p>
        </p:txBody>
      </p:sp>
    </p:spTree>
    <p:extLst>
      <p:ext uri="{BB962C8B-B14F-4D97-AF65-F5344CB8AC3E}">
        <p14:creationId xmlns:p14="http://schemas.microsoft.com/office/powerpoint/2010/main" val="30258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549" y="3399905"/>
            <a:ext cx="7448204" cy="5818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Cost for analyses</a:t>
            </a:r>
            <a:endParaRPr lang="sv-SE" dirty="0"/>
          </a:p>
        </p:txBody>
      </p:sp>
      <p:sp>
        <p:nvSpPr>
          <p:cNvPr id="3" name="Rectangle 2"/>
          <p:cNvSpPr/>
          <p:nvPr/>
        </p:nvSpPr>
        <p:spPr>
          <a:xfrm>
            <a:off x="1737360" y="1864424"/>
            <a:ext cx="782227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Price list for analyses (SEK) </a:t>
            </a:r>
            <a:endParaRPr lang="sv-SE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The cost for analyses include consumables, maintenance and service + a cost for having samples analyzed by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technician.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Instrument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Analysis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Price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sv-SE" dirty="0" smtClean="0">
                <a:solidFill>
                  <a:srgbClr val="000000"/>
                </a:solidFill>
                <a:latin typeface="Calibri" panose="020F0502020204030204" pitchFamily="34" charset="0"/>
              </a:rPr>
              <a:t>QuAAtro-39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sv-SE" dirty="0" smtClean="0">
                <a:solidFill>
                  <a:srgbClr val="000000"/>
                </a:solidFill>
                <a:latin typeface="Calibri" panose="020F0502020204030204" pitchFamily="34" charset="0"/>
              </a:rPr>
              <a:t>	TN/TP 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sv-SE" dirty="0" smtClean="0">
                <a:solidFill>
                  <a:srgbClr val="000000"/>
                </a:solidFill>
                <a:latin typeface="Calibri" panose="020F0502020204030204" pitchFamily="34" charset="0"/>
              </a:rPr>
              <a:t>		30/element 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+ 25 	</a:t>
            </a:r>
          </a:p>
          <a:p>
            <a:r>
              <a:rPr lang="sv-SE" dirty="0" smtClean="0">
                <a:solidFill>
                  <a:srgbClr val="000000"/>
                </a:solidFill>
                <a:latin typeface="Calibri" panose="020F0502020204030204" pitchFamily="34" charset="0"/>
              </a:rPr>
              <a:t>QuAAtro-39		NO3+NO2/NH4/PO4 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	20/substance + 25 	</a:t>
            </a:r>
          </a:p>
          <a:p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Formacs HT-I 	</a:t>
            </a:r>
            <a:r>
              <a:rPr lang="sv-SE" dirty="0" smtClean="0">
                <a:solidFill>
                  <a:srgbClr val="000000"/>
                </a:solidFill>
                <a:latin typeface="Calibri" panose="020F0502020204030204" pitchFamily="34" charset="0"/>
              </a:rPr>
              <a:t>	TOC/TN/POC/DIC 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sv-SE" dirty="0" smtClean="0">
                <a:solidFill>
                  <a:srgbClr val="000000"/>
                </a:solidFill>
                <a:latin typeface="Calibri" panose="020F0502020204030204" pitchFamily="34" charset="0"/>
              </a:rPr>
              <a:t>	30/element 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+25 	</a:t>
            </a:r>
          </a:p>
          <a:p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FacsVerse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	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	Flow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cytometer 	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	30/sample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+ 25 	</a:t>
            </a:r>
          </a:p>
          <a:p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Clarus 500 	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	DIC/CO2/CH4/N2O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	30/substance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+ 25 	</a:t>
            </a:r>
            <a:endParaRPr lang="pt-BR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User fee for other equipments, annual fee (5000 SEK for 1-2 users, 10,000 SEK for 3-5 users, 15,000 SEK for &gt;6 users) or daily fee of 100 SEK/equipment</a:t>
            </a:r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3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u="sng" dirty="0" smtClean="0"/>
              <a:t>Examples</a:t>
            </a:r>
            <a:endParaRPr lang="sv-SE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10" y="1465724"/>
            <a:ext cx="7038975" cy="2047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697" y="3707272"/>
            <a:ext cx="6484836" cy="303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66" y="248746"/>
            <a:ext cx="10515600" cy="1325563"/>
          </a:xfrm>
        </p:spPr>
        <p:txBody>
          <a:bodyPr/>
          <a:lstStyle/>
          <a:p>
            <a:r>
              <a:rPr lang="sv-SE" u="sng" dirty="0" smtClean="0"/>
              <a:t>Examples</a:t>
            </a:r>
            <a:endParaRPr lang="sv-SE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142" y="150668"/>
            <a:ext cx="6553200" cy="3314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66" y="3372370"/>
            <a:ext cx="5460820" cy="3485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618" y="3465368"/>
            <a:ext cx="5364826" cy="318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7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u="sng" dirty="0" smtClean="0"/>
              <a:t>Example</a:t>
            </a:r>
            <a:endParaRPr lang="sv-SE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151" y="257175"/>
            <a:ext cx="6172200" cy="2867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07" y="2685011"/>
            <a:ext cx="5104244" cy="3594994"/>
          </a:xfrm>
          <a:prstGeom prst="rect">
            <a:avLst/>
          </a:prstGeom>
        </p:spPr>
      </p:pic>
      <p:pic>
        <p:nvPicPr>
          <p:cNvPr id="6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40" y="3500682"/>
            <a:ext cx="4321540" cy="31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575" y="9137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Questions</a:t>
            </a:r>
            <a:r>
              <a:rPr lang="sv-SE" dirty="0" smtClean="0"/>
              <a:t>?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sz="2000" dirty="0"/>
              <a:t>a</a:t>
            </a:r>
            <a:r>
              <a:rPr lang="sv-SE" sz="2000" dirty="0" smtClean="0"/>
              <a:t>nders.jonsson@umu.se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2370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BAF – background</a:t>
            </a:r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041741"/>
            <a:ext cx="99581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The aquatic research groups at EMG started to build up on existing instrument park for chemical water analyses in 2008, with a TOC-analyzer and a gas chromatograph. </a:t>
            </a:r>
          </a:p>
          <a:p>
            <a:endParaRPr lang="sv-SE" sz="2400" dirty="0" smtClean="0"/>
          </a:p>
          <a:p>
            <a:r>
              <a:rPr lang="sv-SE" sz="2400" dirty="0" smtClean="0"/>
              <a:t>In 2012 the first steps towards a department common instrument park was formed (and the first bills was sent out).</a:t>
            </a:r>
          </a:p>
          <a:p>
            <a:endParaRPr lang="sv-SE" sz="2400" dirty="0"/>
          </a:p>
          <a:p>
            <a:r>
              <a:rPr lang="sv-SE" sz="2400" dirty="0" smtClean="0"/>
              <a:t>BAF became a part of the KBC-infrastructure in 2017. </a:t>
            </a:r>
          </a:p>
          <a:p>
            <a:endParaRPr lang="sv-SE" sz="2400" dirty="0"/>
          </a:p>
          <a:p>
            <a:r>
              <a:rPr lang="sv-SE" sz="2400" dirty="0" smtClean="0"/>
              <a:t>By the end of 2017 the existing instrumental facilities came in place. 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56360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BAF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Steering comittee</a:t>
            </a:r>
          </a:p>
          <a:p>
            <a:pPr lvl="1">
              <a:buFontTx/>
              <a:buChar char="-"/>
            </a:pPr>
            <a:r>
              <a:rPr lang="sv-SE" dirty="0" smtClean="0"/>
              <a:t>Prof. Ann-Kristin Bergström (EMG), manager </a:t>
            </a:r>
          </a:p>
          <a:p>
            <a:pPr lvl="1">
              <a:buFontTx/>
              <a:buChar char="-"/>
            </a:pPr>
            <a:r>
              <a:rPr lang="sv-SE" dirty="0" smtClean="0"/>
              <a:t>Prof. Jan Karlsson (EMG)</a:t>
            </a:r>
          </a:p>
          <a:p>
            <a:pPr lvl="1">
              <a:buFontTx/>
              <a:buChar char="-"/>
            </a:pPr>
            <a:r>
              <a:rPr lang="sv-SE" dirty="0" smtClean="0"/>
              <a:t>Prof. Reiner Giesler (EMG)</a:t>
            </a:r>
          </a:p>
          <a:p>
            <a:pPr lvl="1">
              <a:buFontTx/>
              <a:buChar char="-"/>
            </a:pPr>
            <a:r>
              <a:rPr lang="sv-SE" dirty="0" smtClean="0"/>
              <a:t>Dr. Anders Jonsson (EMG)</a:t>
            </a:r>
          </a:p>
          <a:p>
            <a:pPr lvl="1">
              <a:buFontTx/>
              <a:buChar char="-"/>
            </a:pPr>
            <a:r>
              <a:rPr lang="sv-SE" dirty="0" smtClean="0"/>
              <a:t>Prof. Jurgen Schleucher </a:t>
            </a:r>
            <a:r>
              <a:rPr lang="en-US" dirty="0" smtClean="0"/>
              <a:t>(Medical Biochemistry </a:t>
            </a:r>
            <a:r>
              <a:rPr lang="en-US" dirty="0"/>
              <a:t>and </a:t>
            </a:r>
            <a:r>
              <a:rPr lang="en-US" dirty="0" smtClean="0"/>
              <a:t>Biophysics</a:t>
            </a:r>
            <a:r>
              <a:rPr lang="sv-SE" dirty="0" smtClean="0"/>
              <a:t>)</a:t>
            </a:r>
          </a:p>
          <a:p>
            <a:pPr lvl="1">
              <a:buFontTx/>
              <a:buChar char="-"/>
            </a:pPr>
            <a:endParaRPr lang="sv-SE" dirty="0"/>
          </a:p>
          <a:p>
            <a:pPr lvl="1">
              <a:buFontTx/>
              <a:buChar char="-"/>
            </a:pPr>
            <a:r>
              <a:rPr lang="sv-SE" dirty="0" smtClean="0"/>
              <a:t>Technician</a:t>
            </a:r>
          </a:p>
          <a:p>
            <a:pPr lvl="1">
              <a:buFontTx/>
              <a:buChar char="-"/>
            </a:pPr>
            <a:r>
              <a:rPr lang="sv-SE" dirty="0" smtClean="0"/>
              <a:t>Dr. Anders Jonsson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442" y="3501176"/>
            <a:ext cx="2430051" cy="29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What do the facility comprise of?</a:t>
            </a:r>
            <a:endParaRPr lang="sv-SE" dirty="0"/>
          </a:p>
        </p:txBody>
      </p:sp>
      <p:sp>
        <p:nvSpPr>
          <p:cNvPr id="3" name="Rectangle 2"/>
          <p:cNvSpPr/>
          <p:nvPr/>
        </p:nvSpPr>
        <p:spPr>
          <a:xfrm>
            <a:off x="2482735" y="2063930"/>
            <a:ext cx="80494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 A number of instruments for wet/dry chemical/biological analyses</a:t>
            </a:r>
          </a:p>
          <a:p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sv-SE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organic carbon</a:t>
            </a:r>
          </a:p>
          <a:p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sv-SE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nutrients</a:t>
            </a:r>
          </a:p>
          <a:p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sv-SE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green house gases</a:t>
            </a:r>
          </a:p>
          <a:p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sv-SE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bacteria/algae nos and biomass</a:t>
            </a: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absorbance/fluorescence</a:t>
            </a:r>
          </a:p>
          <a:p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 Some basic laboratory facilities, balances, clean water, autoclave…</a:t>
            </a:r>
            <a:endParaRPr lang="sv-SE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53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 smtClean="0"/>
              <a:t>The most important instruments</a:t>
            </a:r>
            <a:br>
              <a:rPr lang="sv-SE" b="1" dirty="0" smtClean="0"/>
            </a:br>
            <a:r>
              <a:rPr lang="sv-SE" b="1" dirty="0" smtClean="0"/>
              <a:t>	- function and limitations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41876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1188720"/>
            <a:ext cx="4292388" cy="3740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BAF – the instrument facilities</a:t>
            </a:r>
            <a:br>
              <a:rPr lang="sv-SE" dirty="0" smtClean="0"/>
            </a:br>
            <a:r>
              <a:rPr lang="sv-SE" sz="2000" dirty="0" smtClean="0"/>
              <a:t>Can be operated after certificate is taken</a:t>
            </a: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99" y="2141757"/>
            <a:ext cx="4593138" cy="35421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2603" y="2167003"/>
            <a:ext cx="387798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u="sng" dirty="0" smtClean="0"/>
              <a:t>TOC analyzer (2017)</a:t>
            </a:r>
          </a:p>
          <a:p>
            <a:r>
              <a:rPr lang="sv-SE" sz="2000" dirty="0" smtClean="0"/>
              <a:t>FORMACS HT-I (Skalar)</a:t>
            </a:r>
          </a:p>
          <a:p>
            <a:r>
              <a:rPr lang="sv-SE" sz="2000" dirty="0" smtClean="0"/>
              <a:t>ND 25 detector unit</a:t>
            </a:r>
          </a:p>
          <a:p>
            <a:r>
              <a:rPr lang="sv-SE" sz="2000" dirty="0" smtClean="0"/>
              <a:t>Primacs module</a:t>
            </a:r>
          </a:p>
          <a:p>
            <a:endParaRPr lang="sv-SE" sz="2000" dirty="0" smtClean="0"/>
          </a:p>
          <a:p>
            <a:r>
              <a:rPr lang="sv-SE" sz="2000" dirty="0" smtClean="0"/>
              <a:t>Autosampler for 80 samples</a:t>
            </a:r>
          </a:p>
          <a:p>
            <a:r>
              <a:rPr lang="sv-SE" sz="2000" dirty="0" smtClean="0"/>
              <a:t>IR-detector</a:t>
            </a:r>
          </a:p>
          <a:p>
            <a:r>
              <a:rPr lang="sv-SE" sz="2000" dirty="0" smtClean="0"/>
              <a:t>Chemiluminiscent detector</a:t>
            </a:r>
          </a:p>
          <a:p>
            <a:endParaRPr lang="sv-SE" sz="2000" dirty="0" smtClean="0"/>
          </a:p>
          <a:p>
            <a:r>
              <a:rPr lang="sv-SE" sz="2000" u="sng" dirty="0" smtClean="0"/>
              <a:t>Substance	Detection</a:t>
            </a:r>
            <a:endParaRPr lang="sv-SE" sz="2000" u="sng" dirty="0"/>
          </a:p>
          <a:p>
            <a:r>
              <a:rPr lang="sv-SE" sz="2000" dirty="0" smtClean="0"/>
              <a:t>TOC </a:t>
            </a:r>
            <a:r>
              <a:rPr lang="sv-SE" sz="2000" dirty="0"/>
              <a:t>	</a:t>
            </a:r>
            <a:r>
              <a:rPr lang="sv-SE" sz="2000" dirty="0" smtClean="0"/>
              <a:t>	0.1 mg C/L</a:t>
            </a:r>
          </a:p>
          <a:p>
            <a:r>
              <a:rPr lang="sv-SE" sz="2000" dirty="0" smtClean="0"/>
              <a:t>TN		0.05 mg N/L	</a:t>
            </a:r>
          </a:p>
          <a:p>
            <a:r>
              <a:rPr lang="sv-SE" sz="2000" dirty="0" smtClean="0"/>
              <a:t>POC		15 µg C</a:t>
            </a:r>
          </a:p>
          <a:p>
            <a:r>
              <a:rPr lang="sv-SE" sz="2000" dirty="0" smtClean="0"/>
              <a:t>DIC		0.1 mg C/L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3526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9585" y="1172095"/>
            <a:ext cx="3042459" cy="407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 smtClean="0"/>
              <a:t>BAF – the instrument facilities</a:t>
            </a:r>
            <a:br>
              <a:rPr lang="sv-SE" dirty="0" smtClean="0"/>
            </a:br>
            <a:r>
              <a:rPr lang="sv-SE" sz="2000" dirty="0" smtClean="0"/>
              <a:t>No certificate can be taken</a:t>
            </a: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964" y="1690688"/>
            <a:ext cx="5878882" cy="4409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9868" y="2317315"/>
            <a:ext cx="3815340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u="sng" dirty="0" smtClean="0"/>
              <a:t>Nutirent analyzer (2017)</a:t>
            </a:r>
          </a:p>
          <a:p>
            <a:r>
              <a:rPr lang="sv-SE" sz="2000" dirty="0" smtClean="0"/>
              <a:t>QuAAtro 39 (Seal Analytical)</a:t>
            </a:r>
          </a:p>
          <a:p>
            <a:r>
              <a:rPr lang="sv-SE" sz="2000" dirty="0" smtClean="0"/>
              <a:t>Segmented flow analyzer</a:t>
            </a:r>
          </a:p>
          <a:p>
            <a:endParaRPr lang="sv-SE" sz="2000" dirty="0" smtClean="0"/>
          </a:p>
          <a:p>
            <a:r>
              <a:rPr lang="sv-SE" sz="2000" dirty="0" smtClean="0"/>
              <a:t>Autosampler 180 samples</a:t>
            </a:r>
          </a:p>
          <a:p>
            <a:r>
              <a:rPr lang="sv-SE" sz="2000" dirty="0" smtClean="0"/>
              <a:t>Diluter 10-200 times</a:t>
            </a:r>
          </a:p>
          <a:p>
            <a:r>
              <a:rPr lang="sv-SE" sz="2000" dirty="0" smtClean="0"/>
              <a:t>Digestion unit</a:t>
            </a:r>
          </a:p>
          <a:p>
            <a:r>
              <a:rPr lang="sv-SE" sz="2000" dirty="0" smtClean="0"/>
              <a:t>		Detection</a:t>
            </a:r>
          </a:p>
          <a:p>
            <a:r>
              <a:rPr lang="sv-SE" sz="2000" dirty="0" smtClean="0"/>
              <a:t>NO3+NO2	0.2 µg N/L</a:t>
            </a:r>
          </a:p>
          <a:p>
            <a:r>
              <a:rPr lang="sv-SE" sz="2000" dirty="0" smtClean="0"/>
              <a:t>NH4		0.4 µg N/L</a:t>
            </a:r>
          </a:p>
          <a:p>
            <a:r>
              <a:rPr lang="sv-SE" sz="2000" dirty="0" smtClean="0"/>
              <a:t>PO4		0.3 µg P/L</a:t>
            </a:r>
          </a:p>
          <a:p>
            <a:r>
              <a:rPr lang="sv-SE" sz="2000" dirty="0" smtClean="0"/>
              <a:t>TN		6 µg N/L</a:t>
            </a:r>
          </a:p>
          <a:p>
            <a:r>
              <a:rPr lang="sv-SE" sz="2000" dirty="0" smtClean="0"/>
              <a:t>TP 		0.4 µg P/L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43630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1188720"/>
            <a:ext cx="4398818" cy="3740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BAF – the instrument </a:t>
            </a:r>
            <a:r>
              <a:rPr lang="sv-SE" dirty="0" smtClean="0"/>
              <a:t>facilities</a:t>
            </a:r>
            <a:br>
              <a:rPr lang="sv-SE" dirty="0" smtClean="0"/>
            </a:br>
            <a:r>
              <a:rPr lang="sv-SE" sz="2000" dirty="0" smtClean="0"/>
              <a:t>Can be operated after a certificate is taken</a:t>
            </a: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10" y="1690688"/>
            <a:ext cx="5803726" cy="43527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2317315"/>
            <a:ext cx="4145815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u="sng" dirty="0" smtClean="0"/>
              <a:t>Gas chromatograph (2008)</a:t>
            </a:r>
          </a:p>
          <a:p>
            <a:r>
              <a:rPr lang="sv-SE" sz="2000" dirty="0" smtClean="0"/>
              <a:t>Clarus 500 (Perkin Elmer)</a:t>
            </a:r>
          </a:p>
          <a:p>
            <a:endParaRPr lang="sv-SE" sz="2000" dirty="0" smtClean="0"/>
          </a:p>
          <a:p>
            <a:r>
              <a:rPr lang="sv-SE" sz="2000" dirty="0" smtClean="0"/>
              <a:t>22 mL sample vials (maximum 10 mL </a:t>
            </a:r>
          </a:p>
          <a:p>
            <a:r>
              <a:rPr lang="sv-SE" sz="2000" dirty="0"/>
              <a:t>l</a:t>
            </a:r>
            <a:r>
              <a:rPr lang="sv-SE" sz="2000" dirty="0" smtClean="0"/>
              <a:t>iquid)</a:t>
            </a:r>
          </a:p>
          <a:p>
            <a:endParaRPr lang="sv-SE" sz="2000" dirty="0" smtClean="0"/>
          </a:p>
          <a:p>
            <a:r>
              <a:rPr lang="sv-SE" sz="2000" dirty="0" smtClean="0"/>
              <a:t>110 samples headspace sampler</a:t>
            </a:r>
          </a:p>
          <a:p>
            <a:r>
              <a:rPr lang="sv-SE" sz="2000" dirty="0" smtClean="0"/>
              <a:t>Two injector ports</a:t>
            </a:r>
          </a:p>
          <a:p>
            <a:r>
              <a:rPr lang="sv-SE" sz="2000" dirty="0" smtClean="0"/>
              <a:t>Two capillary Q-Plot columns</a:t>
            </a:r>
          </a:p>
          <a:p>
            <a:r>
              <a:rPr lang="sv-SE" sz="2000" dirty="0" smtClean="0"/>
              <a:t>N2-carrier gas</a:t>
            </a:r>
          </a:p>
          <a:p>
            <a:r>
              <a:rPr lang="sv-SE" sz="2000" dirty="0" smtClean="0"/>
              <a:t>FID for CO2/CH4 </a:t>
            </a:r>
          </a:p>
          <a:p>
            <a:r>
              <a:rPr lang="sv-SE" sz="2000" dirty="0" smtClean="0"/>
              <a:t>ECD for N2O (equipped with a make</a:t>
            </a:r>
          </a:p>
          <a:p>
            <a:r>
              <a:rPr lang="sv-SE" sz="2000" dirty="0" smtClean="0"/>
              <a:t>up gas flow of Ar/5% CH4)</a:t>
            </a:r>
          </a:p>
        </p:txBody>
      </p:sp>
    </p:spTree>
    <p:extLst>
      <p:ext uri="{BB962C8B-B14F-4D97-AF65-F5344CB8AC3E}">
        <p14:creationId xmlns:p14="http://schemas.microsoft.com/office/powerpoint/2010/main" val="20942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205345"/>
            <a:ext cx="4593920" cy="3906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BAF – the instrument </a:t>
            </a:r>
            <a:r>
              <a:rPr lang="sv-SE" dirty="0" smtClean="0"/>
              <a:t>facilities</a:t>
            </a:r>
            <a:br>
              <a:rPr lang="sv-SE" dirty="0" smtClean="0"/>
            </a:br>
            <a:r>
              <a:rPr lang="sv-SE" sz="2000" dirty="0" smtClean="0"/>
              <a:t>Can be operated after a certificate is taken</a:t>
            </a: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20" y="1690688"/>
            <a:ext cx="6141929" cy="4606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916482"/>
            <a:ext cx="3656386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u="sng" dirty="0" smtClean="0"/>
              <a:t>Flow Cytometer (2012)</a:t>
            </a:r>
          </a:p>
          <a:p>
            <a:r>
              <a:rPr lang="sv-SE" sz="2000" dirty="0" smtClean="0"/>
              <a:t>FacsVerse (BD)</a:t>
            </a:r>
          </a:p>
          <a:p>
            <a:r>
              <a:rPr lang="sv-SE" sz="2000" dirty="0" smtClean="0"/>
              <a:t>Blue and red lasers</a:t>
            </a:r>
          </a:p>
          <a:p>
            <a:endParaRPr lang="sv-SE" sz="2000" dirty="0" smtClean="0"/>
          </a:p>
          <a:p>
            <a:r>
              <a:rPr lang="sv-SE" sz="2000" dirty="0" smtClean="0"/>
              <a:t>Autosampler up to 40 samples/</a:t>
            </a:r>
          </a:p>
          <a:p>
            <a:r>
              <a:rPr lang="sv-SE" sz="2000" dirty="0"/>
              <a:t>9</a:t>
            </a:r>
            <a:r>
              <a:rPr lang="sv-SE" sz="2000" dirty="0" smtClean="0"/>
              <a:t>6 well plate sampler</a:t>
            </a:r>
          </a:p>
          <a:p>
            <a:r>
              <a:rPr lang="sv-SE" sz="2000" dirty="0" smtClean="0"/>
              <a:t>Manual port 50, 5 or 2 mL tubes</a:t>
            </a:r>
          </a:p>
          <a:p>
            <a:r>
              <a:rPr lang="sv-SE" sz="2000" dirty="0" smtClean="0"/>
              <a:t>High 120 µL/min</a:t>
            </a:r>
          </a:p>
          <a:p>
            <a:r>
              <a:rPr lang="sv-SE" sz="2000" dirty="0" smtClean="0"/>
              <a:t>Medium 60 µL/min</a:t>
            </a:r>
          </a:p>
          <a:p>
            <a:r>
              <a:rPr lang="sv-SE" sz="2000" dirty="0" smtClean="0"/>
              <a:t>Low 12 µL/min</a:t>
            </a:r>
          </a:p>
          <a:p>
            <a:endParaRPr lang="sv-SE" sz="2000" dirty="0" smtClean="0"/>
          </a:p>
          <a:p>
            <a:r>
              <a:rPr lang="sv-SE" sz="2000" dirty="0" smtClean="0"/>
              <a:t>Analyzing</a:t>
            </a:r>
          </a:p>
          <a:p>
            <a:r>
              <a:rPr lang="sv-SE" sz="2000" dirty="0" smtClean="0"/>
              <a:t>Forward/side scatter and 6 colors</a:t>
            </a:r>
          </a:p>
          <a:p>
            <a:endParaRPr lang="sv-SE" sz="2000" dirty="0" smtClean="0"/>
          </a:p>
          <a:p>
            <a:r>
              <a:rPr lang="sv-SE" sz="2000" dirty="0" smtClean="0"/>
              <a:t>Particles &lt; 50 µm</a:t>
            </a:r>
          </a:p>
        </p:txBody>
      </p:sp>
    </p:spTree>
    <p:extLst>
      <p:ext uri="{BB962C8B-B14F-4D97-AF65-F5344CB8AC3E}">
        <p14:creationId xmlns:p14="http://schemas.microsoft.com/office/powerpoint/2010/main" val="30175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686</Words>
  <Application>Microsoft Office PowerPoint</Application>
  <PresentationFormat>Widescreen</PresentationFormat>
  <Paragraphs>117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BAF Biogeochemical Analytical Facility</vt:lpstr>
      <vt:lpstr>BAF – background</vt:lpstr>
      <vt:lpstr>BAF</vt:lpstr>
      <vt:lpstr>What do the facility comprise of?</vt:lpstr>
      <vt:lpstr>The most important instruments  - function and limitations</vt:lpstr>
      <vt:lpstr>BAF – the instrument facilities Can be operated after certificate is taken</vt:lpstr>
      <vt:lpstr>BAF – the instrument facilities No certificate can be taken</vt:lpstr>
      <vt:lpstr>BAF – the instrument facilities Can be operated after a certificate is taken</vt:lpstr>
      <vt:lpstr>BAF – the instrument facilities Can be operated after a certificate is taken</vt:lpstr>
      <vt:lpstr>BAF – the instrument facilities</vt:lpstr>
      <vt:lpstr>Cost for analyses</vt:lpstr>
      <vt:lpstr>Examples</vt:lpstr>
      <vt:lpstr>Examples</vt:lpstr>
      <vt:lpstr>Example</vt:lpstr>
      <vt:lpstr>Questions?  anders.jonsson@umu.se</vt:lpstr>
    </vt:vector>
  </TitlesOfParts>
  <Company>KBC Umeå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BAF Biogeochemical Analytical Facility</dc:title>
  <dc:creator>Anders Jonsson</dc:creator>
  <cp:lastModifiedBy>Anders Jonsson</cp:lastModifiedBy>
  <cp:revision>45</cp:revision>
  <dcterms:created xsi:type="dcterms:W3CDTF">2019-10-23T14:04:49Z</dcterms:created>
  <dcterms:modified xsi:type="dcterms:W3CDTF">2020-11-25T10:48:32Z</dcterms:modified>
</cp:coreProperties>
</file>